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68" r:id="rId1"/>
    <p:sldMasterId id="2147484131" r:id="rId2"/>
  </p:sldMasterIdLst>
  <p:notesMasterIdLst>
    <p:notesMasterId r:id="rId17"/>
  </p:notesMasterIdLst>
  <p:sldIdLst>
    <p:sldId id="615" r:id="rId3"/>
    <p:sldId id="622" r:id="rId4"/>
    <p:sldId id="623" r:id="rId5"/>
    <p:sldId id="559" r:id="rId6"/>
    <p:sldId id="614" r:id="rId7"/>
    <p:sldId id="621" r:id="rId8"/>
    <p:sldId id="626" r:id="rId9"/>
    <p:sldId id="625" r:id="rId10"/>
    <p:sldId id="627" r:id="rId11"/>
    <p:sldId id="628" r:id="rId12"/>
    <p:sldId id="591" r:id="rId13"/>
    <p:sldId id="611" r:id="rId14"/>
    <p:sldId id="619" r:id="rId15"/>
    <p:sldId id="620" r:id="rId16"/>
  </p:sldIdLst>
  <p:sldSz cx="9144000" cy="6858000" type="screen4x3"/>
  <p:notesSz cx="7099300" cy="93853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illip Pennington" initials="PP" lastIdx="2" clrIdx="0">
    <p:extLst>
      <p:ext uri="{19B8F6BF-5375-455C-9EA6-DF929625EA0E}">
        <p15:presenceInfo xmlns:p15="http://schemas.microsoft.com/office/powerpoint/2012/main" userId="7a30b84b863a4f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2" autoAdjust="0"/>
    <p:restoredTop sz="79355" autoAdjust="0"/>
  </p:normalViewPr>
  <p:slideViewPr>
    <p:cSldViewPr>
      <p:cViewPr varScale="1">
        <p:scale>
          <a:sx n="121" d="100"/>
          <a:sy n="121" d="100"/>
        </p:scale>
        <p:origin x="114" y="14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4"/>
            <a:ext cx="3076364" cy="469265"/>
          </a:xfrm>
          <a:prstGeom prst="rect">
            <a:avLst/>
          </a:prstGeom>
        </p:spPr>
        <p:txBody>
          <a:bodyPr vert="horz" wrap="square" lIns="94107" tIns="47054" rIns="94107" bIns="47054" numCol="1" anchor="t" anchorCtr="0" compatLnSpc="1">
            <a:prstTxWarp prst="textNoShape">
              <a:avLst/>
            </a:prstTxWarp>
          </a:bodyPr>
          <a:lstStyle>
            <a:lvl1pPr>
              <a:defRPr sz="1200">
                <a:latin typeface="Arial" pitchFamily="34" charset="0"/>
                <a:ea typeface="ＭＳ Ｐゴシック" pitchFamily="-106" charset="-128"/>
              </a:defRPr>
            </a:lvl1pPr>
          </a:lstStyle>
          <a:p>
            <a:pPr>
              <a:defRPr/>
            </a:pPr>
            <a:endParaRPr lang="en-US"/>
          </a:p>
        </p:txBody>
      </p:sp>
      <p:sp>
        <p:nvSpPr>
          <p:cNvPr id="3" name="Date Placeholder 2"/>
          <p:cNvSpPr>
            <a:spLocks noGrp="1"/>
          </p:cNvSpPr>
          <p:nvPr>
            <p:ph type="dt" idx="1"/>
          </p:nvPr>
        </p:nvSpPr>
        <p:spPr>
          <a:xfrm>
            <a:off x="4021296" y="4"/>
            <a:ext cx="3076364" cy="469265"/>
          </a:xfrm>
          <a:prstGeom prst="rect">
            <a:avLst/>
          </a:prstGeom>
        </p:spPr>
        <p:txBody>
          <a:bodyPr vert="horz" wrap="square" lIns="94107" tIns="47054" rIns="94107" bIns="47054" numCol="1" anchor="t" anchorCtr="0" compatLnSpc="1">
            <a:prstTxWarp prst="textNoShape">
              <a:avLst/>
            </a:prstTxWarp>
          </a:bodyPr>
          <a:lstStyle>
            <a:lvl1pPr algn="r">
              <a:defRPr sz="1200">
                <a:latin typeface="Arial" pitchFamily="34" charset="0"/>
                <a:ea typeface="ＭＳ Ｐゴシック" pitchFamily="-106" charset="-128"/>
              </a:defRPr>
            </a:lvl1pPr>
          </a:lstStyle>
          <a:p>
            <a:pPr>
              <a:defRPr/>
            </a:pPr>
            <a:fld id="{37B93000-4848-40F5-8AEF-44DFB12065B3}" type="datetime1">
              <a:rPr lang="en-US"/>
              <a:pPr>
                <a:defRPr/>
              </a:pPr>
              <a:t>2/6/2026</a:t>
            </a:fld>
            <a:endParaRPr lang="en-US"/>
          </a:p>
        </p:txBody>
      </p:sp>
      <p:sp>
        <p:nvSpPr>
          <p:cNvPr id="4" name="Slide Image Placeholder 3"/>
          <p:cNvSpPr>
            <a:spLocks noGrp="1" noRot="1" noChangeAspect="1"/>
          </p:cNvSpPr>
          <p:nvPr>
            <p:ph type="sldImg" idx="2"/>
          </p:nvPr>
        </p:nvSpPr>
        <p:spPr>
          <a:xfrm>
            <a:off x="1203325" y="704850"/>
            <a:ext cx="4692650" cy="3519488"/>
          </a:xfrm>
          <a:prstGeom prst="rect">
            <a:avLst/>
          </a:prstGeom>
          <a:noFill/>
          <a:ln w="12700">
            <a:solidFill>
              <a:prstClr val="black"/>
            </a:solidFill>
          </a:ln>
        </p:spPr>
        <p:txBody>
          <a:bodyPr vert="horz" wrap="square" lIns="94107" tIns="47054" rIns="94107" bIns="47054"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09931" y="4458018"/>
            <a:ext cx="5679440" cy="4223385"/>
          </a:xfrm>
          <a:prstGeom prst="rect">
            <a:avLst/>
          </a:prstGeom>
        </p:spPr>
        <p:txBody>
          <a:bodyPr vert="horz" wrap="square" lIns="94107" tIns="47054" rIns="94107" bIns="47054"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5" y="8914406"/>
            <a:ext cx="3076364" cy="469265"/>
          </a:xfrm>
          <a:prstGeom prst="rect">
            <a:avLst/>
          </a:prstGeom>
        </p:spPr>
        <p:txBody>
          <a:bodyPr vert="horz" wrap="square" lIns="94107" tIns="47054" rIns="94107" bIns="47054" numCol="1" anchor="b" anchorCtr="0" compatLnSpc="1">
            <a:prstTxWarp prst="textNoShape">
              <a:avLst/>
            </a:prstTxWarp>
          </a:bodyPr>
          <a:lstStyle>
            <a:lvl1pPr>
              <a:defRPr sz="1200">
                <a:latin typeface="Arial" pitchFamily="34" charset="0"/>
                <a:ea typeface="ＭＳ Ｐゴシック" pitchFamily="-106" charset="-128"/>
              </a:defRPr>
            </a:lvl1pPr>
          </a:lstStyle>
          <a:p>
            <a:pPr>
              <a:defRPr/>
            </a:pPr>
            <a:endParaRPr lang="en-US"/>
          </a:p>
        </p:txBody>
      </p:sp>
      <p:sp>
        <p:nvSpPr>
          <p:cNvPr id="7" name="Slide Number Placeholder 6"/>
          <p:cNvSpPr>
            <a:spLocks noGrp="1"/>
          </p:cNvSpPr>
          <p:nvPr>
            <p:ph type="sldNum" sz="quarter" idx="5"/>
          </p:nvPr>
        </p:nvSpPr>
        <p:spPr>
          <a:xfrm>
            <a:off x="4021296" y="8914406"/>
            <a:ext cx="3076364" cy="469265"/>
          </a:xfrm>
          <a:prstGeom prst="rect">
            <a:avLst/>
          </a:prstGeom>
        </p:spPr>
        <p:txBody>
          <a:bodyPr vert="horz" wrap="square" lIns="94107" tIns="47054" rIns="94107" bIns="47054" numCol="1" anchor="b" anchorCtr="0" compatLnSpc="1">
            <a:prstTxWarp prst="textNoShape">
              <a:avLst/>
            </a:prstTxWarp>
          </a:bodyPr>
          <a:lstStyle>
            <a:lvl1pPr algn="r">
              <a:defRPr sz="1200">
                <a:latin typeface="Arial" pitchFamily="34" charset="0"/>
                <a:ea typeface="ＭＳ Ｐゴシック" pitchFamily="-106" charset="-128"/>
              </a:defRPr>
            </a:lvl1pPr>
          </a:lstStyle>
          <a:p>
            <a:pPr>
              <a:defRPr/>
            </a:pPr>
            <a:fld id="{07776858-791E-4C8D-8FA3-473B3AFECFAC}" type="slidenum">
              <a:rPr lang="en-US"/>
              <a:pPr>
                <a:defRPr/>
              </a:pPr>
              <a:t>‹#›</a:t>
            </a:fld>
            <a:endParaRPr lang="en-US"/>
          </a:p>
        </p:txBody>
      </p:sp>
    </p:spTree>
    <p:extLst>
      <p:ext uri="{BB962C8B-B14F-4D97-AF65-F5344CB8AC3E}">
        <p14:creationId xmlns:p14="http://schemas.microsoft.com/office/powerpoint/2010/main" val="41183750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8CBE0-8759-6627-93F4-AA84641D1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F4D04-E101-2EEF-C76A-8EB4C9331EE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1D401B5-AFBE-D1A7-D71C-3C31F203A1DD}"/>
              </a:ext>
            </a:extLst>
          </p:cNvPr>
          <p:cNvSpPr>
            <a:spLocks noGrp="1"/>
          </p:cNvSpPr>
          <p:nvPr>
            <p:ph type="body" idx="1"/>
          </p:nvPr>
        </p:nvSpPr>
        <p:spPr/>
        <p:txBody>
          <a:bodyPr>
            <a:normAutofit fontScale="47500" lnSpcReduction="20000"/>
          </a:bodyPr>
          <a:lstStyle/>
          <a:p>
            <a:endParaRPr lang="en-US" dirty="0"/>
          </a:p>
        </p:txBody>
      </p:sp>
      <p:sp>
        <p:nvSpPr>
          <p:cNvPr id="4" name="Slide Number Placeholder 3">
            <a:extLst>
              <a:ext uri="{FF2B5EF4-FFF2-40B4-BE49-F238E27FC236}">
                <a16:creationId xmlns:a16="http://schemas.microsoft.com/office/drawing/2014/main" id="{5590D934-881A-33E6-E051-ECDEEA6B301F}"/>
              </a:ext>
            </a:extLst>
          </p:cNvPr>
          <p:cNvSpPr>
            <a:spLocks noGrp="1"/>
          </p:cNvSpPr>
          <p:nvPr>
            <p:ph type="sldNum" sz="quarter" idx="5"/>
          </p:nvPr>
        </p:nvSpPr>
        <p:spPr/>
        <p:txBody>
          <a:bodyPr/>
          <a:lstStyle/>
          <a:p>
            <a:pPr>
              <a:defRPr/>
            </a:pPr>
            <a:fld id="{07776858-791E-4C8D-8FA3-473B3AFECFAC}" type="slidenum">
              <a:rPr lang="en-US" smtClean="0"/>
              <a:pPr>
                <a:defRPr/>
              </a:pPr>
              <a:t>1</a:t>
            </a:fld>
            <a:endParaRPr lang="en-US"/>
          </a:p>
        </p:txBody>
      </p:sp>
    </p:spTree>
    <p:extLst>
      <p:ext uri="{BB962C8B-B14F-4D97-AF65-F5344CB8AC3E}">
        <p14:creationId xmlns:p14="http://schemas.microsoft.com/office/powerpoint/2010/main" val="3016189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21391-B1FE-D3D0-C2CF-1770005C0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41923A-6D15-2A27-B425-28B065E4D8F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30F3C83-6DDE-7CE4-9A32-3FB311ADC109}"/>
              </a:ext>
            </a:extLst>
          </p:cNvPr>
          <p:cNvSpPr>
            <a:spLocks noGrp="1"/>
          </p:cNvSpPr>
          <p:nvPr>
            <p:ph type="body" idx="1"/>
          </p:nvPr>
        </p:nvSpPr>
        <p:spPr/>
        <p:txBody>
          <a:bodyPr>
            <a:normAutofit/>
          </a:bodyPr>
          <a:lstStyle/>
          <a:p>
            <a:r>
              <a:rPr lang="en-US" sz="1400" dirty="0"/>
              <a:t> </a:t>
            </a:r>
          </a:p>
          <a:p>
            <a:r>
              <a:rPr lang="en-US" sz="1600" b="1" dirty="0"/>
              <a:t>Reclaim the Sacred Space</a:t>
            </a:r>
          </a:p>
          <a:p>
            <a:endParaRPr lang="en-US" sz="14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1" i="0" u="none" strike="noStrike" kern="1200" baseline="0" dirty="0">
                <a:solidFill>
                  <a:schemeClr val="tx1"/>
                </a:solidFill>
                <a:latin typeface="+mn-lt"/>
                <a:ea typeface="ＭＳ Ｐゴシック" pitchFamily="-106" charset="-128"/>
                <a:cs typeface="ＭＳ Ｐゴシック" pitchFamily="-106" charset="-128"/>
              </a:rPr>
              <a:t>Matt 28:16-20  </a:t>
            </a:r>
            <a:r>
              <a:rPr lang="en-US" sz="1400" b="0" i="0" u="none" strike="noStrike" kern="1200" baseline="0" dirty="0">
                <a:solidFill>
                  <a:schemeClr val="tx1"/>
                </a:solidFill>
                <a:latin typeface="+mn-lt"/>
                <a:ea typeface="ＭＳ Ｐゴシック" pitchFamily="-106" charset="-128"/>
                <a:cs typeface="ＭＳ Ｐゴシック" pitchFamily="-106" charset="-128"/>
              </a:rPr>
              <a:t>So the eleven disciples went to Galilee to the mountain Jesus had designated.  (17)  When they saw him, they worshiped him, but some doubted.  (18)  Then Jesus came up and said to them, “All authority in heaven and on earth has been given to me.  (19)  Therefore go and make disciples of all nations, baptizing them in the name of the Father and the Son and the Holy Spirit,  (20)  teaching them to obey everything I have commanded you. And remember, I am with you always, to the end of the age.”</a:t>
            </a:r>
          </a:p>
          <a:p>
            <a:endParaRPr lang="en-US" dirty="0"/>
          </a:p>
          <a:p>
            <a:r>
              <a:rPr lang="en-US" dirty="0"/>
              <a:t>The Temple is now represented by each Human Being.  The sacred space.  Take the Kingdom back one temple at a time.</a:t>
            </a:r>
          </a:p>
          <a:p>
            <a:endParaRPr lang="en-US" dirty="0"/>
          </a:p>
          <a:p>
            <a:endParaRPr lang="en-US" dirty="0"/>
          </a:p>
        </p:txBody>
      </p:sp>
      <p:sp>
        <p:nvSpPr>
          <p:cNvPr id="4" name="Slide Number Placeholder 3">
            <a:extLst>
              <a:ext uri="{FF2B5EF4-FFF2-40B4-BE49-F238E27FC236}">
                <a16:creationId xmlns:a16="http://schemas.microsoft.com/office/drawing/2014/main" id="{5C1C2251-FD7E-0E63-53E2-4965922D0AEE}"/>
              </a:ext>
            </a:extLst>
          </p:cNvPr>
          <p:cNvSpPr>
            <a:spLocks noGrp="1"/>
          </p:cNvSpPr>
          <p:nvPr>
            <p:ph type="sldNum" sz="quarter" idx="10"/>
          </p:nvPr>
        </p:nvSpPr>
        <p:spPr/>
        <p:txBody>
          <a:bodyPr/>
          <a:lstStyle/>
          <a:p>
            <a:pPr>
              <a:defRPr/>
            </a:pPr>
            <a:fld id="{07776858-791E-4C8D-8FA3-473B3AFECFAC}" type="slidenum">
              <a:rPr lang="en-US" smtClean="0"/>
              <a:pPr>
                <a:defRPr/>
              </a:pPr>
              <a:t>10</a:t>
            </a:fld>
            <a:endParaRPr lang="en-US" dirty="0"/>
          </a:p>
        </p:txBody>
      </p:sp>
    </p:spTree>
    <p:extLst>
      <p:ext uri="{BB962C8B-B14F-4D97-AF65-F5344CB8AC3E}">
        <p14:creationId xmlns:p14="http://schemas.microsoft.com/office/powerpoint/2010/main" val="24949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3AD57-92B0-A89D-53F5-C87238A50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A26A3-CFE9-3C50-8174-3CAA1F6EBA3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CCA9811-FB75-C4A8-E4DB-6C7ACDA838CE}"/>
              </a:ext>
            </a:extLst>
          </p:cNvPr>
          <p:cNvSpPr>
            <a:spLocks noGrp="1"/>
          </p:cNvSpPr>
          <p:nvPr>
            <p:ph type="body" idx="1"/>
          </p:nvPr>
        </p:nvSpPr>
        <p:spPr/>
        <p:txBody>
          <a:bodyPr>
            <a:normAutofit fontScale="92500" lnSpcReduction="20000"/>
          </a:bodyPr>
          <a:lstStyle/>
          <a:p>
            <a:r>
              <a:rPr lang="en-US" sz="1400" b="1" dirty="0"/>
              <a:t>Righteousness Starts With God, Not Man</a:t>
            </a:r>
            <a:endParaRPr lang="en-US" sz="1400" dirty="0"/>
          </a:p>
          <a:p>
            <a:endParaRPr lang="en-US" sz="1400" dirty="0"/>
          </a:p>
          <a:p>
            <a:r>
              <a:rPr lang="en-US" sz="1400" dirty="0"/>
              <a:t>Regardless of God’s display of righteousness, mankind, throughout history has sought to establish himself as the measure of all things.  Why?</a:t>
            </a:r>
          </a:p>
          <a:p>
            <a:endParaRPr lang="en-US" dirty="0"/>
          </a:p>
          <a:p>
            <a:r>
              <a:rPr lang="en-US" b="1" dirty="0"/>
              <a:t>Human Righteousness Tries to Earn God’s Favor</a:t>
            </a:r>
            <a:endParaRPr lang="en-US" dirty="0"/>
          </a:p>
          <a:p>
            <a:r>
              <a:rPr lang="en-US" dirty="0"/>
              <a:t> </a:t>
            </a:r>
          </a:p>
          <a:p>
            <a:r>
              <a:rPr lang="en-US" dirty="0"/>
              <a:t>Paul warns against trying to create one’s own righteousness.</a:t>
            </a:r>
          </a:p>
          <a:p>
            <a:r>
              <a:rPr lang="en-US" dirty="0"/>
              <a:t> </a:t>
            </a:r>
          </a:p>
          <a:p>
            <a:pPr rtl="0" fontAlgn="ctr"/>
            <a:r>
              <a:rPr lang="en-US" b="1" i="1" dirty="0"/>
              <a:t>	“They sought to establish their own righteousness, and did not submit to God’s righteousness.”</a:t>
            </a:r>
            <a:r>
              <a:rPr lang="en-US" b="1" dirty="0"/>
              <a:t> (Rom 10:3 NET)</a:t>
            </a:r>
          </a:p>
          <a:p>
            <a:r>
              <a:rPr lang="en-US" dirty="0"/>
              <a:t> </a:t>
            </a:r>
          </a:p>
          <a:p>
            <a:r>
              <a:rPr lang="en-US" dirty="0"/>
              <a:t>This is the heart of the difference.</a:t>
            </a:r>
          </a:p>
          <a:p>
            <a:r>
              <a:rPr lang="en-US" dirty="0"/>
              <a:t> </a:t>
            </a:r>
          </a:p>
          <a:p>
            <a:pPr lvl="1"/>
            <a:r>
              <a:rPr lang="en-US" dirty="0">
                <a:cs typeface="ＭＳ Ｐゴシック" pitchFamily="-106" charset="-128"/>
              </a:rPr>
              <a:t>Human righteousness says:</a:t>
            </a:r>
          </a:p>
          <a:p>
            <a:pPr lvl="1"/>
            <a:r>
              <a:rPr lang="en-US" dirty="0">
                <a:cs typeface="ＭＳ Ｐゴシック" pitchFamily="-106" charset="-128"/>
              </a:rPr>
              <a:t> </a:t>
            </a:r>
          </a:p>
          <a:p>
            <a:pPr lvl="1"/>
            <a:r>
              <a:rPr lang="en-US" dirty="0">
                <a:cs typeface="ＭＳ Ｐゴシック" pitchFamily="-106" charset="-128"/>
              </a:rPr>
              <a:t>“I can make myself right.”</a:t>
            </a:r>
          </a:p>
          <a:p>
            <a:pPr lvl="1"/>
            <a:r>
              <a:rPr lang="en-US" dirty="0">
                <a:cs typeface="ＭＳ Ｐゴシック" pitchFamily="-106" charset="-128"/>
              </a:rPr>
              <a:t> </a:t>
            </a:r>
          </a:p>
          <a:p>
            <a:pPr lvl="1"/>
            <a:r>
              <a:rPr lang="en-US" dirty="0">
                <a:cs typeface="ＭＳ Ｐゴシック" pitchFamily="-106" charset="-128"/>
              </a:rPr>
              <a:t>God’s righteousness says:</a:t>
            </a:r>
          </a:p>
          <a:p>
            <a:pPr lvl="1"/>
            <a:r>
              <a:rPr lang="en-US" dirty="0">
                <a:cs typeface="ＭＳ Ｐゴシック" pitchFamily="-106" charset="-128"/>
              </a:rPr>
              <a:t> </a:t>
            </a:r>
          </a:p>
          <a:p>
            <a:pPr lvl="1"/>
            <a:r>
              <a:rPr lang="en-US" dirty="0">
                <a:cs typeface="ＭＳ Ｐゴシック" pitchFamily="-106" charset="-128"/>
              </a:rPr>
              <a:t>“You cannot make yourself right, but I will make you right through Christ.”</a:t>
            </a:r>
          </a:p>
          <a:p>
            <a:endParaRPr lang="en-US" dirty="0"/>
          </a:p>
        </p:txBody>
      </p:sp>
      <p:sp>
        <p:nvSpPr>
          <p:cNvPr id="4" name="Slide Number Placeholder 3">
            <a:extLst>
              <a:ext uri="{FF2B5EF4-FFF2-40B4-BE49-F238E27FC236}">
                <a16:creationId xmlns:a16="http://schemas.microsoft.com/office/drawing/2014/main" id="{F83ACFA3-2C2F-4CC0-AB9A-C399752124C1}"/>
              </a:ext>
            </a:extLst>
          </p:cNvPr>
          <p:cNvSpPr>
            <a:spLocks noGrp="1"/>
          </p:cNvSpPr>
          <p:nvPr>
            <p:ph type="sldNum" sz="quarter" idx="10"/>
          </p:nvPr>
        </p:nvSpPr>
        <p:spPr/>
        <p:txBody>
          <a:bodyPr/>
          <a:lstStyle/>
          <a:p>
            <a:pPr>
              <a:defRPr/>
            </a:pPr>
            <a:fld id="{07776858-791E-4C8D-8FA3-473B3AFECFAC}" type="slidenum">
              <a:rPr lang="en-US" smtClean="0"/>
              <a:pPr>
                <a:defRPr/>
              </a:pPr>
              <a:t>11</a:t>
            </a:fld>
            <a:endParaRPr lang="en-US" dirty="0"/>
          </a:p>
        </p:txBody>
      </p:sp>
    </p:spTree>
    <p:extLst>
      <p:ext uri="{BB962C8B-B14F-4D97-AF65-F5344CB8AC3E}">
        <p14:creationId xmlns:p14="http://schemas.microsoft.com/office/powerpoint/2010/main" val="359852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C657-D0C8-8DB2-9121-254358389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7D9B6-24B4-7187-6D67-1FA349C98A9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4A04247-44DF-51BF-FA83-990E4C6B6989}"/>
              </a:ext>
            </a:extLst>
          </p:cNvPr>
          <p:cNvSpPr>
            <a:spLocks noGrp="1"/>
          </p:cNvSpPr>
          <p:nvPr>
            <p:ph type="body" idx="1"/>
          </p:nvPr>
        </p:nvSpPr>
        <p:spPr/>
        <p:txBody>
          <a:bodyPr>
            <a:normAutofit fontScale="25000" lnSpcReduction="20000"/>
          </a:bodyPr>
          <a:lstStyle/>
          <a:p>
            <a:r>
              <a:rPr lang="en-US" sz="1400" b="1" dirty="0"/>
              <a:t>How Grace Dismantles Fear-Based Systems in the New Testament</a:t>
            </a:r>
            <a:endParaRPr lang="en-US" sz="1400" dirty="0"/>
          </a:p>
          <a:p>
            <a:r>
              <a:rPr lang="en-US" sz="1400" dirty="0"/>
              <a:t> </a:t>
            </a:r>
          </a:p>
          <a:p>
            <a:r>
              <a:rPr lang="en-US" sz="1400" b="1" dirty="0"/>
              <a:t>1. Fear Builds Systems. Grace Exposes Them.</a:t>
            </a:r>
            <a:endParaRPr lang="en-US" sz="1400" dirty="0"/>
          </a:p>
          <a:p>
            <a:r>
              <a:rPr lang="en-US" sz="1400" dirty="0"/>
              <a:t> </a:t>
            </a:r>
          </a:p>
          <a:p>
            <a:r>
              <a:rPr lang="en-US" sz="1400" dirty="0"/>
              <a:t>Fear always asks:</a:t>
            </a:r>
          </a:p>
          <a:p>
            <a:r>
              <a:rPr lang="en-US" sz="1400" i="1" dirty="0"/>
              <a:t>How do I protect myself?</a:t>
            </a:r>
            <a:endParaRPr lang="en-US" sz="1400" dirty="0"/>
          </a:p>
          <a:p>
            <a:r>
              <a:rPr lang="en-US" sz="1400" i="1" dirty="0"/>
              <a:t>How do I stay accepted?</a:t>
            </a:r>
            <a:endParaRPr lang="en-US" sz="1400" dirty="0"/>
          </a:p>
          <a:p>
            <a:r>
              <a:rPr lang="en-US" sz="1400" dirty="0"/>
              <a:t> </a:t>
            </a:r>
          </a:p>
          <a:p>
            <a:r>
              <a:rPr lang="en-US" sz="1400" dirty="0"/>
              <a:t>Grace asks something else:</a:t>
            </a:r>
          </a:p>
          <a:p>
            <a:r>
              <a:rPr lang="en-US" sz="1400" i="1" dirty="0"/>
              <a:t>Who is God, and can He be trusted?</a:t>
            </a:r>
            <a:endParaRPr lang="en-US" sz="1400" dirty="0"/>
          </a:p>
          <a:p>
            <a:r>
              <a:rPr lang="en-US" sz="1400" dirty="0"/>
              <a:t> </a:t>
            </a:r>
          </a:p>
          <a:p>
            <a:r>
              <a:rPr lang="en-US" sz="1400" b="1" dirty="0"/>
              <a:t>Romans 8:15</a:t>
            </a:r>
            <a:endParaRPr lang="en-US" sz="1400" dirty="0"/>
          </a:p>
          <a:p>
            <a:r>
              <a:rPr lang="en-US" sz="1400" dirty="0"/>
              <a:t> </a:t>
            </a:r>
          </a:p>
          <a:p>
            <a:r>
              <a:rPr lang="en-US" sz="1400" dirty="0"/>
              <a:t>“For you did not receive the spirit of slavery leading again to fear, but you received the Spirit of adoption.”</a:t>
            </a:r>
          </a:p>
          <a:p>
            <a:r>
              <a:rPr lang="en-US" sz="1400" dirty="0"/>
              <a:t> </a:t>
            </a:r>
          </a:p>
          <a:p>
            <a:r>
              <a:rPr lang="en-US" sz="1400" dirty="0"/>
              <a:t>Fear produces slavery.</a:t>
            </a:r>
          </a:p>
          <a:p>
            <a:r>
              <a:rPr lang="en-US" sz="1400" dirty="0"/>
              <a:t>Grace produces sonship.</a:t>
            </a:r>
          </a:p>
          <a:p>
            <a:r>
              <a:rPr lang="en-US" sz="1400" dirty="0"/>
              <a:t> </a:t>
            </a:r>
          </a:p>
          <a:p>
            <a:r>
              <a:rPr lang="en-US" sz="1400" dirty="0"/>
              <a:t>Systems need fear to survive.</a:t>
            </a:r>
          </a:p>
          <a:p>
            <a:r>
              <a:rPr lang="en-US" sz="1400" dirty="0"/>
              <a:t>Grace removes the fear that systems depend on.</a:t>
            </a:r>
          </a:p>
          <a:p>
            <a:r>
              <a:rPr lang="en-US" sz="1400" dirty="0"/>
              <a:t> </a:t>
            </a:r>
          </a:p>
          <a:p>
            <a:r>
              <a:rPr lang="en-US" sz="1400" b="1" dirty="0"/>
              <a:t>2. Grace Removes the Need for Control</a:t>
            </a:r>
            <a:endParaRPr lang="en-US" sz="1400" dirty="0"/>
          </a:p>
          <a:p>
            <a:r>
              <a:rPr lang="en-US" sz="1400" dirty="0"/>
              <a:t> </a:t>
            </a:r>
          </a:p>
          <a:p>
            <a:r>
              <a:rPr lang="en-US" sz="1400" dirty="0"/>
              <a:t>Fear-based systems work by control:</a:t>
            </a:r>
          </a:p>
          <a:p>
            <a:r>
              <a:rPr lang="en-US" sz="1400" dirty="0"/>
              <a:t> </a:t>
            </a:r>
          </a:p>
          <a:p>
            <a:pPr rtl="0" fontAlgn="ctr"/>
            <a:r>
              <a:rPr lang="en-US" sz="1400" dirty="0"/>
              <a:t>rules</a:t>
            </a:r>
          </a:p>
          <a:p>
            <a:pPr rtl="0" fontAlgn="ctr"/>
            <a:r>
              <a:rPr lang="en-US" sz="1400" dirty="0"/>
              <a:t>penalties</a:t>
            </a:r>
          </a:p>
          <a:p>
            <a:pPr rtl="0" fontAlgn="ctr"/>
            <a:r>
              <a:rPr lang="en-US" sz="1400" dirty="0"/>
              <a:t>social pressure</a:t>
            </a:r>
          </a:p>
          <a:p>
            <a:r>
              <a:rPr lang="en-US" sz="1400" dirty="0"/>
              <a:t> </a:t>
            </a:r>
          </a:p>
          <a:p>
            <a:r>
              <a:rPr lang="en-US" sz="1400" dirty="0"/>
              <a:t>Grace replaces control with relationship.</a:t>
            </a:r>
          </a:p>
          <a:p>
            <a:r>
              <a:rPr lang="en-US" sz="1400" dirty="0"/>
              <a:t> </a:t>
            </a:r>
          </a:p>
          <a:p>
            <a:r>
              <a:rPr lang="en-US" sz="1400" b="1" dirty="0"/>
              <a:t>Galatians 4:4–7</a:t>
            </a:r>
            <a:endParaRPr lang="en-US" sz="1400" dirty="0"/>
          </a:p>
          <a:p>
            <a:r>
              <a:rPr lang="en-US" sz="1400" dirty="0"/>
              <a:t> </a:t>
            </a:r>
          </a:p>
          <a:p>
            <a:r>
              <a:rPr lang="en-US" sz="1400" dirty="0"/>
              <a:t>“So you are no longer a slave but a son, and if you are a son, then you are also an heir through God.”</a:t>
            </a:r>
          </a:p>
          <a:p>
            <a:r>
              <a:rPr lang="en-US" sz="1400" dirty="0"/>
              <a:t> </a:t>
            </a:r>
          </a:p>
          <a:p>
            <a:r>
              <a:rPr lang="en-US" sz="1400" dirty="0"/>
              <a:t>A slave needs rules to survive.</a:t>
            </a:r>
          </a:p>
          <a:p>
            <a:r>
              <a:rPr lang="en-US" sz="1400" dirty="0"/>
              <a:t>A son lives from belonging.</a:t>
            </a:r>
          </a:p>
          <a:p>
            <a:r>
              <a:rPr lang="en-US" sz="1400" dirty="0"/>
              <a:t> </a:t>
            </a:r>
          </a:p>
          <a:p>
            <a:r>
              <a:rPr lang="en-US" sz="1400" dirty="0"/>
              <a:t>Once belonging is secure, control loses its power.</a:t>
            </a:r>
          </a:p>
          <a:p>
            <a:endParaRPr lang="en-US" sz="1400" dirty="0"/>
          </a:p>
          <a:p>
            <a:r>
              <a:rPr lang="en-US" sz="1400" dirty="0"/>
              <a:t> </a:t>
            </a:r>
          </a:p>
          <a:p>
            <a:r>
              <a:rPr lang="en-US" sz="1400" b="1" dirty="0"/>
              <a:t>3. Grace Shifts Obedience From Fear to Love</a:t>
            </a:r>
            <a:endParaRPr lang="en-US" sz="1400" dirty="0"/>
          </a:p>
          <a:p>
            <a:r>
              <a:rPr lang="en-US" sz="1400" dirty="0"/>
              <a:t> </a:t>
            </a:r>
          </a:p>
          <a:p>
            <a:r>
              <a:rPr lang="en-US" sz="1400" dirty="0"/>
              <a:t>Fear-based obedience asks:</a:t>
            </a:r>
          </a:p>
          <a:p>
            <a:r>
              <a:rPr lang="en-US" sz="1400" i="1" dirty="0"/>
              <a:t>What happens if I fail?</a:t>
            </a:r>
            <a:endParaRPr lang="en-US" sz="1400" dirty="0"/>
          </a:p>
          <a:p>
            <a:r>
              <a:rPr lang="en-US" sz="1400" dirty="0"/>
              <a:t> </a:t>
            </a:r>
          </a:p>
          <a:p>
            <a:r>
              <a:rPr lang="en-US" sz="1400" dirty="0"/>
              <a:t>Grace-based obedience asks:</a:t>
            </a:r>
          </a:p>
          <a:p>
            <a:r>
              <a:rPr lang="en-US" sz="1400" i="1" dirty="0"/>
              <a:t>How do I honor the one who loves me?</a:t>
            </a:r>
            <a:endParaRPr lang="en-US" sz="1400" dirty="0"/>
          </a:p>
          <a:p>
            <a:r>
              <a:rPr lang="en-US" sz="1400" dirty="0"/>
              <a:t> </a:t>
            </a:r>
          </a:p>
          <a:p>
            <a:r>
              <a:rPr lang="en-US" sz="1400" b="1" dirty="0"/>
              <a:t>1 John 4:18</a:t>
            </a:r>
            <a:endParaRPr lang="en-US" sz="1400" dirty="0"/>
          </a:p>
          <a:p>
            <a:r>
              <a:rPr lang="en-US" sz="1400" dirty="0"/>
              <a:t> </a:t>
            </a:r>
          </a:p>
          <a:p>
            <a:r>
              <a:rPr lang="en-US" sz="1400" dirty="0"/>
              <a:t>“There is no fear in love, but perfect love drives out fear.”</a:t>
            </a:r>
          </a:p>
          <a:p>
            <a:r>
              <a:rPr lang="en-US" sz="1400" dirty="0"/>
              <a:t> </a:t>
            </a:r>
          </a:p>
          <a:p>
            <a:r>
              <a:rPr lang="en-US" sz="1400" dirty="0"/>
              <a:t>Fear cannot coexist with love.</a:t>
            </a:r>
          </a:p>
          <a:p>
            <a:r>
              <a:rPr lang="en-US" sz="1400" dirty="0"/>
              <a:t>When love rules, systems collapse.</a:t>
            </a:r>
          </a:p>
          <a:p>
            <a:r>
              <a:rPr lang="en-US" sz="1400" dirty="0"/>
              <a:t> </a:t>
            </a:r>
          </a:p>
          <a:p>
            <a:r>
              <a:rPr lang="en-US" sz="1400" dirty="0"/>
              <a:t> </a:t>
            </a:r>
          </a:p>
          <a:p>
            <a:r>
              <a:rPr lang="en-US" sz="1400" b="1" dirty="0"/>
              <a:t>4. Grace Dismantles Religious Hierarchies</a:t>
            </a:r>
            <a:endParaRPr lang="en-US" sz="1400" dirty="0"/>
          </a:p>
          <a:p>
            <a:r>
              <a:rPr lang="en-US" sz="1400" dirty="0"/>
              <a:t> </a:t>
            </a:r>
          </a:p>
          <a:p>
            <a:r>
              <a:rPr lang="en-US" sz="1400" dirty="0"/>
              <a:t>Fear-based systems require mediators:</a:t>
            </a:r>
          </a:p>
          <a:p>
            <a:r>
              <a:rPr lang="en-US" sz="1400" dirty="0"/>
              <a:t> </a:t>
            </a:r>
          </a:p>
          <a:p>
            <a:pPr rtl="0" fontAlgn="ctr"/>
            <a:r>
              <a:rPr lang="en-US" sz="1400" dirty="0"/>
              <a:t>experts</a:t>
            </a:r>
          </a:p>
          <a:p>
            <a:pPr rtl="0" fontAlgn="ctr"/>
            <a:r>
              <a:rPr lang="en-US" sz="1400" dirty="0"/>
              <a:t>gatekeepers</a:t>
            </a:r>
          </a:p>
          <a:p>
            <a:pPr rtl="0" fontAlgn="ctr"/>
            <a:r>
              <a:rPr lang="en-US" sz="1400" dirty="0"/>
              <a:t>elites</a:t>
            </a:r>
          </a:p>
          <a:p>
            <a:r>
              <a:rPr lang="en-US" sz="1400" dirty="0"/>
              <a:t> </a:t>
            </a:r>
          </a:p>
          <a:p>
            <a:r>
              <a:rPr lang="en-US" sz="1400" dirty="0"/>
              <a:t>Grace gives direct access to God.</a:t>
            </a:r>
          </a:p>
          <a:p>
            <a:r>
              <a:rPr lang="en-US" sz="1400" dirty="0"/>
              <a:t> </a:t>
            </a:r>
          </a:p>
          <a:p>
            <a:r>
              <a:rPr lang="en-US" sz="1400" b="1" dirty="0"/>
              <a:t>Hebrews 4:16</a:t>
            </a:r>
            <a:endParaRPr lang="en-US" sz="1400" dirty="0"/>
          </a:p>
          <a:p>
            <a:r>
              <a:rPr lang="en-US" sz="1400" dirty="0"/>
              <a:t> </a:t>
            </a:r>
          </a:p>
          <a:p>
            <a:r>
              <a:rPr lang="en-US" sz="1400" dirty="0"/>
              <a:t>“Therefore let us confidently approach the throne of grace to receive mercy and find grace whenever we need help.”</a:t>
            </a:r>
          </a:p>
          <a:p>
            <a:r>
              <a:rPr lang="en-US" sz="1400" dirty="0"/>
              <a:t> </a:t>
            </a:r>
          </a:p>
          <a:p>
            <a:r>
              <a:rPr lang="en-US" sz="1400" dirty="0"/>
              <a:t>Confidence replaces dependence on religious authority structures.</a:t>
            </a:r>
          </a:p>
          <a:p>
            <a:r>
              <a:rPr lang="en-US" sz="1400" dirty="0"/>
              <a:t> </a:t>
            </a:r>
          </a:p>
          <a:p>
            <a:r>
              <a:rPr lang="en-US" sz="1400" dirty="0"/>
              <a:t>This is why grace always threatens institutional control.</a:t>
            </a:r>
          </a:p>
          <a:p>
            <a:r>
              <a:rPr lang="en-US" sz="1400" dirty="0"/>
              <a:t> </a:t>
            </a:r>
          </a:p>
          <a:p>
            <a:r>
              <a:rPr lang="en-US" sz="1400" dirty="0"/>
              <a:t> </a:t>
            </a:r>
          </a:p>
          <a:p>
            <a:r>
              <a:rPr lang="en-US" sz="1400" b="1" dirty="0"/>
              <a:t>5. Grace Ends the Need for Performance Identity</a:t>
            </a:r>
            <a:endParaRPr lang="en-US" sz="1400" dirty="0"/>
          </a:p>
          <a:p>
            <a:r>
              <a:rPr lang="en-US" sz="1400" dirty="0"/>
              <a:t> </a:t>
            </a:r>
          </a:p>
          <a:p>
            <a:r>
              <a:rPr lang="en-US" sz="1400" dirty="0"/>
              <a:t>Fear-based systems define worth by performance.</a:t>
            </a:r>
          </a:p>
          <a:p>
            <a:r>
              <a:rPr lang="en-US" sz="1400" dirty="0"/>
              <a:t> </a:t>
            </a:r>
          </a:p>
          <a:p>
            <a:r>
              <a:rPr lang="en-US" sz="1400" dirty="0"/>
              <a:t>Grace defines identity by Christ.</a:t>
            </a:r>
          </a:p>
          <a:p>
            <a:r>
              <a:rPr lang="en-US" sz="1400" dirty="0"/>
              <a:t> </a:t>
            </a:r>
          </a:p>
          <a:p>
            <a:r>
              <a:rPr lang="en-US" sz="1400" b="1" dirty="0"/>
              <a:t>Ephesians 2:8–9</a:t>
            </a:r>
            <a:endParaRPr lang="en-US" sz="1400" dirty="0"/>
          </a:p>
          <a:p>
            <a:r>
              <a:rPr lang="en-US" sz="1400" dirty="0"/>
              <a:t> </a:t>
            </a:r>
          </a:p>
          <a:p>
            <a:r>
              <a:rPr lang="en-US" sz="1400" dirty="0"/>
              <a:t>“For by grace you are saved through faith… it is the gift of God; it is not from works.”</a:t>
            </a:r>
          </a:p>
          <a:p>
            <a:r>
              <a:rPr lang="en-US" sz="1400" dirty="0"/>
              <a:t> </a:t>
            </a:r>
          </a:p>
          <a:p>
            <a:r>
              <a:rPr lang="en-US" sz="1400" dirty="0"/>
              <a:t>If righteousness is a gift,</a:t>
            </a:r>
          </a:p>
          <a:p>
            <a:r>
              <a:rPr lang="en-US" sz="1400" dirty="0"/>
              <a:t>there is nothing left to earn.</a:t>
            </a:r>
          </a:p>
          <a:p>
            <a:r>
              <a:rPr lang="en-US" sz="1400" dirty="0"/>
              <a:t> </a:t>
            </a:r>
          </a:p>
          <a:p>
            <a:r>
              <a:rPr lang="en-US" sz="1400" dirty="0"/>
              <a:t>Systems collapse when comparison loses meaning.</a:t>
            </a:r>
          </a:p>
          <a:p>
            <a:r>
              <a:rPr lang="en-US" sz="1400" dirty="0"/>
              <a:t> </a:t>
            </a:r>
          </a:p>
          <a:p>
            <a:r>
              <a:rPr lang="en-US" sz="1400" dirty="0"/>
              <a:t> </a:t>
            </a:r>
          </a:p>
          <a:p>
            <a:r>
              <a:rPr lang="en-US" sz="1400" b="1" dirty="0"/>
              <a:t>6. Grace Replaces External Rules With Internal Transformation</a:t>
            </a:r>
            <a:endParaRPr lang="en-US" sz="1400" dirty="0"/>
          </a:p>
          <a:p>
            <a:r>
              <a:rPr lang="en-US" sz="1400" dirty="0"/>
              <a:t> </a:t>
            </a:r>
          </a:p>
          <a:p>
            <a:r>
              <a:rPr lang="en-US" sz="1400" dirty="0"/>
              <a:t>Fear systems manage behavior.</a:t>
            </a:r>
          </a:p>
          <a:p>
            <a:r>
              <a:rPr lang="en-US" sz="1400" dirty="0"/>
              <a:t>Grace changes the heart.</a:t>
            </a:r>
          </a:p>
          <a:p>
            <a:r>
              <a:rPr lang="en-US" sz="1400" dirty="0"/>
              <a:t> </a:t>
            </a:r>
          </a:p>
          <a:p>
            <a:r>
              <a:rPr lang="en-US" sz="1400" b="1" dirty="0"/>
              <a:t>Titus 2:11–12</a:t>
            </a:r>
            <a:endParaRPr lang="en-US" sz="1400" dirty="0"/>
          </a:p>
          <a:p>
            <a:r>
              <a:rPr lang="en-US" sz="1400" dirty="0"/>
              <a:t> </a:t>
            </a:r>
          </a:p>
          <a:p>
            <a:r>
              <a:rPr lang="en-US" sz="1400" dirty="0"/>
              <a:t>“For the grace of God has appeared… training us to reject godless ways.”</a:t>
            </a:r>
          </a:p>
          <a:p>
            <a:r>
              <a:rPr lang="en-US" sz="1400" dirty="0"/>
              <a:t> </a:t>
            </a:r>
          </a:p>
          <a:p>
            <a:r>
              <a:rPr lang="en-US" sz="1400" dirty="0"/>
              <a:t>Grace teaches.</a:t>
            </a:r>
          </a:p>
          <a:p>
            <a:r>
              <a:rPr lang="en-US" sz="1400" dirty="0"/>
              <a:t>Law demands.</a:t>
            </a:r>
          </a:p>
          <a:p>
            <a:r>
              <a:rPr lang="en-US" sz="1400" dirty="0"/>
              <a:t> </a:t>
            </a:r>
          </a:p>
          <a:p>
            <a:r>
              <a:rPr lang="en-US" sz="1400" dirty="0"/>
              <a:t>Fear controls from the outside.</a:t>
            </a:r>
          </a:p>
          <a:p>
            <a:r>
              <a:rPr lang="en-US" sz="1400" dirty="0"/>
              <a:t>Grace forms from the inside.</a:t>
            </a:r>
          </a:p>
          <a:p>
            <a:r>
              <a:rPr lang="en-US" sz="1400" dirty="0"/>
              <a:t> </a:t>
            </a:r>
          </a:p>
          <a:p>
            <a:r>
              <a:rPr lang="en-US" sz="1400" dirty="0"/>
              <a:t> </a:t>
            </a:r>
          </a:p>
          <a:p>
            <a:r>
              <a:rPr lang="en-US" sz="1400" b="1" dirty="0"/>
              <a:t>7. Grace Breaks Social Contracts Inside the Church</a:t>
            </a:r>
            <a:endParaRPr lang="en-US" sz="1400" dirty="0"/>
          </a:p>
          <a:p>
            <a:r>
              <a:rPr lang="en-US" sz="1400" dirty="0"/>
              <a:t> </a:t>
            </a:r>
          </a:p>
          <a:p>
            <a:r>
              <a:rPr lang="en-US" sz="1400" dirty="0"/>
              <a:t>Social contracts say:</a:t>
            </a:r>
          </a:p>
          <a:p>
            <a:r>
              <a:rPr lang="en-US" sz="1400" dirty="0"/>
              <a:t> </a:t>
            </a:r>
          </a:p>
          <a:p>
            <a:pPr rtl="0" fontAlgn="ctr"/>
            <a:r>
              <a:rPr lang="en-US" sz="1400" dirty="0"/>
              <a:t>behave and belong</a:t>
            </a:r>
          </a:p>
          <a:p>
            <a:pPr rtl="0" fontAlgn="ctr"/>
            <a:r>
              <a:rPr lang="en-US" sz="1400" dirty="0"/>
              <a:t>conform and be accepted</a:t>
            </a:r>
          </a:p>
          <a:p>
            <a:r>
              <a:rPr lang="en-US" sz="1400" dirty="0"/>
              <a:t> </a:t>
            </a:r>
          </a:p>
          <a:p>
            <a:r>
              <a:rPr lang="en-US" sz="1400" dirty="0"/>
              <a:t>Grace says:</a:t>
            </a:r>
          </a:p>
          <a:p>
            <a:r>
              <a:rPr lang="en-US" sz="1400" dirty="0"/>
              <a:t> </a:t>
            </a:r>
          </a:p>
          <a:p>
            <a:pPr rtl="0" fontAlgn="ctr"/>
            <a:r>
              <a:rPr lang="en-US" sz="1400" dirty="0"/>
              <a:t>belong, therefore grow</a:t>
            </a:r>
          </a:p>
          <a:p>
            <a:r>
              <a:rPr lang="en-US" sz="1400" dirty="0"/>
              <a:t> </a:t>
            </a:r>
          </a:p>
          <a:p>
            <a:r>
              <a:rPr lang="en-US" sz="1400" b="1" dirty="0"/>
              <a:t>Romans 15:7</a:t>
            </a:r>
            <a:endParaRPr lang="en-US" sz="1400" dirty="0"/>
          </a:p>
          <a:p>
            <a:r>
              <a:rPr lang="en-US" sz="1400" dirty="0"/>
              <a:t> </a:t>
            </a:r>
          </a:p>
          <a:p>
            <a:r>
              <a:rPr lang="en-US" sz="1400" dirty="0"/>
              <a:t>“Receive one another, just as Christ also received you.”</a:t>
            </a:r>
          </a:p>
          <a:p>
            <a:r>
              <a:rPr lang="en-US" sz="1400" dirty="0"/>
              <a:t> </a:t>
            </a:r>
          </a:p>
          <a:p>
            <a:r>
              <a:rPr lang="en-US" sz="1400" dirty="0"/>
              <a:t>Christ did not receive us after improvement.</a:t>
            </a:r>
          </a:p>
          <a:p>
            <a:r>
              <a:rPr lang="en-US" sz="1400" dirty="0"/>
              <a:t>He received us before it.</a:t>
            </a:r>
          </a:p>
          <a:p>
            <a:r>
              <a:rPr lang="en-US" sz="1400" dirty="0"/>
              <a:t> </a:t>
            </a:r>
          </a:p>
          <a:p>
            <a:r>
              <a:rPr lang="en-US" sz="1400" dirty="0"/>
              <a:t>This destroys transactional righteousness.</a:t>
            </a:r>
          </a:p>
          <a:p>
            <a:r>
              <a:rPr lang="en-US" sz="1400" dirty="0"/>
              <a:t> </a:t>
            </a:r>
          </a:p>
          <a:p>
            <a:r>
              <a:rPr lang="en-US" sz="1400" dirty="0"/>
              <a:t> </a:t>
            </a:r>
          </a:p>
          <a:p>
            <a:r>
              <a:rPr lang="en-US" sz="1400" b="1" dirty="0"/>
              <a:t>8. Grace Destroys the Economy of Shame</a:t>
            </a:r>
            <a:endParaRPr lang="en-US" sz="1400" dirty="0"/>
          </a:p>
          <a:p>
            <a:r>
              <a:rPr lang="en-US" sz="1400" dirty="0"/>
              <a:t> </a:t>
            </a:r>
          </a:p>
          <a:p>
            <a:r>
              <a:rPr lang="en-US" sz="1400" dirty="0"/>
              <a:t>Fear-based systems need shame to function.</a:t>
            </a:r>
          </a:p>
          <a:p>
            <a:r>
              <a:rPr lang="en-US" sz="1400" dirty="0"/>
              <a:t> </a:t>
            </a:r>
          </a:p>
          <a:p>
            <a:r>
              <a:rPr lang="en-US" sz="1400" dirty="0"/>
              <a:t>Grace absorbs shame.</a:t>
            </a:r>
          </a:p>
          <a:p>
            <a:r>
              <a:rPr lang="en-US" sz="1400" dirty="0"/>
              <a:t> </a:t>
            </a:r>
          </a:p>
          <a:p>
            <a:r>
              <a:rPr lang="en-US" sz="1400" b="1" dirty="0"/>
              <a:t>Hebrews 12:2</a:t>
            </a:r>
            <a:endParaRPr lang="en-US" sz="1400" dirty="0"/>
          </a:p>
          <a:p>
            <a:r>
              <a:rPr lang="en-US" sz="1400" dirty="0"/>
              <a:t> </a:t>
            </a:r>
          </a:p>
          <a:p>
            <a:r>
              <a:rPr lang="en-US" sz="1400" dirty="0"/>
              <a:t>“He endured the cross, disregarding its shame.”</a:t>
            </a:r>
          </a:p>
          <a:p>
            <a:r>
              <a:rPr lang="en-US" sz="1400" dirty="0"/>
              <a:t> </a:t>
            </a:r>
          </a:p>
          <a:p>
            <a:r>
              <a:rPr lang="en-US" sz="1400" dirty="0"/>
              <a:t>When shame is removed,</a:t>
            </a:r>
          </a:p>
          <a:p>
            <a:r>
              <a:rPr lang="en-US" sz="1400" dirty="0"/>
              <a:t>fear loses its leverage.</a:t>
            </a:r>
          </a:p>
          <a:p>
            <a:r>
              <a:rPr lang="en-US" sz="1400" dirty="0"/>
              <a:t> </a:t>
            </a:r>
          </a:p>
          <a:p>
            <a:r>
              <a:rPr lang="en-US" sz="1400" dirty="0"/>
              <a:t> </a:t>
            </a:r>
          </a:p>
          <a:p>
            <a:r>
              <a:rPr lang="en-US" sz="1400" b="1" dirty="0"/>
              <a:t>9. Grace Makes the Law Obsolete as a Control System</a:t>
            </a:r>
            <a:endParaRPr lang="en-US" sz="1400" dirty="0"/>
          </a:p>
          <a:p>
            <a:r>
              <a:rPr lang="en-US" sz="1400" dirty="0"/>
              <a:t> </a:t>
            </a:r>
          </a:p>
          <a:p>
            <a:r>
              <a:rPr lang="en-US" sz="1400" dirty="0"/>
              <a:t>The Law exposed sin.</a:t>
            </a:r>
          </a:p>
          <a:p>
            <a:r>
              <a:rPr lang="en-US" sz="1400" dirty="0"/>
              <a:t>Grace removes condemnation.</a:t>
            </a:r>
          </a:p>
          <a:p>
            <a:r>
              <a:rPr lang="en-US" sz="1400" dirty="0"/>
              <a:t> </a:t>
            </a:r>
          </a:p>
          <a:p>
            <a:r>
              <a:rPr lang="en-US" sz="1400" b="1" dirty="0"/>
              <a:t>Romans 8:1</a:t>
            </a:r>
            <a:endParaRPr lang="en-US" sz="1400" dirty="0"/>
          </a:p>
          <a:p>
            <a:r>
              <a:rPr lang="en-US" sz="1400" dirty="0"/>
              <a:t> </a:t>
            </a:r>
          </a:p>
          <a:p>
            <a:r>
              <a:rPr lang="en-US" sz="1400" dirty="0"/>
              <a:t>“There is therefore now no condemnation for those who are in Christ Jesus.”</a:t>
            </a:r>
          </a:p>
          <a:p>
            <a:r>
              <a:rPr lang="en-US" sz="1400" dirty="0"/>
              <a:t> </a:t>
            </a:r>
          </a:p>
          <a:p>
            <a:r>
              <a:rPr lang="en-US" sz="1400" dirty="0"/>
              <a:t>Without condemnation:</a:t>
            </a:r>
          </a:p>
          <a:p>
            <a:r>
              <a:rPr lang="en-US" sz="1400" dirty="0"/>
              <a:t> </a:t>
            </a:r>
          </a:p>
          <a:p>
            <a:pPr rtl="0" fontAlgn="ctr"/>
            <a:r>
              <a:rPr lang="en-US" sz="1400" dirty="0"/>
              <a:t>fear loses urgency</a:t>
            </a:r>
          </a:p>
          <a:p>
            <a:pPr rtl="0" fontAlgn="ctr"/>
            <a:r>
              <a:rPr lang="en-US" sz="1400" dirty="0"/>
              <a:t>systems lose authority</a:t>
            </a:r>
          </a:p>
          <a:p>
            <a:pPr rtl="0" fontAlgn="ctr"/>
            <a:r>
              <a:rPr lang="en-US" sz="1400" dirty="0"/>
              <a:t>trust becomes possible</a:t>
            </a:r>
          </a:p>
          <a:p>
            <a:r>
              <a:rPr lang="en-US" sz="1400" dirty="0"/>
              <a:t> </a:t>
            </a:r>
          </a:p>
          <a:p>
            <a:r>
              <a:rPr lang="en-US" sz="1400" dirty="0"/>
              <a:t> </a:t>
            </a:r>
          </a:p>
          <a:p>
            <a:r>
              <a:rPr lang="en-US" sz="1400" b="1" dirty="0"/>
              <a:t>10. Why Grace Is So Threatening</a:t>
            </a:r>
            <a:endParaRPr lang="en-US" sz="1400" dirty="0"/>
          </a:p>
          <a:p>
            <a:r>
              <a:rPr lang="en-US" sz="1400" dirty="0"/>
              <a:t> </a:t>
            </a:r>
          </a:p>
          <a:p>
            <a:r>
              <a:rPr lang="en-US" sz="1400" dirty="0"/>
              <a:t>Grace cannot be controlled.</a:t>
            </a:r>
          </a:p>
          <a:p>
            <a:r>
              <a:rPr lang="en-US" sz="1400" dirty="0"/>
              <a:t>It cannot be measured.</a:t>
            </a:r>
          </a:p>
          <a:p>
            <a:r>
              <a:rPr lang="en-US" sz="1400" dirty="0"/>
              <a:t>It cannot be monopolized.</a:t>
            </a:r>
          </a:p>
          <a:p>
            <a:r>
              <a:rPr lang="en-US" sz="1400" dirty="0"/>
              <a:t> </a:t>
            </a:r>
          </a:p>
          <a:p>
            <a:r>
              <a:rPr lang="en-US" sz="1400" b="1" dirty="0"/>
              <a:t>Galatians 5:1</a:t>
            </a:r>
            <a:endParaRPr lang="en-US" sz="1400" dirty="0"/>
          </a:p>
          <a:p>
            <a:r>
              <a:rPr lang="en-US" sz="1400" dirty="0"/>
              <a:t> </a:t>
            </a:r>
          </a:p>
          <a:p>
            <a:r>
              <a:rPr lang="en-US" sz="1400" dirty="0"/>
              <a:t>“For freedom Christ has set us free.”</a:t>
            </a:r>
          </a:p>
          <a:p>
            <a:r>
              <a:rPr lang="en-US" sz="1400" dirty="0"/>
              <a:t> </a:t>
            </a:r>
          </a:p>
          <a:p>
            <a:r>
              <a:rPr lang="en-US" sz="1400" dirty="0"/>
              <a:t>Freedom is dangerous to systems.</a:t>
            </a:r>
          </a:p>
          <a:p>
            <a:r>
              <a:rPr lang="en-US" sz="1400" dirty="0"/>
              <a:t>But it is essential for life.</a:t>
            </a:r>
          </a:p>
          <a:p>
            <a:r>
              <a:rPr lang="en-US" sz="1400" dirty="0"/>
              <a:t> </a:t>
            </a:r>
          </a:p>
          <a:p>
            <a:r>
              <a:rPr lang="en-US" sz="1400" dirty="0"/>
              <a:t>  </a:t>
            </a:r>
          </a:p>
          <a:p>
            <a:r>
              <a:rPr lang="en-US" sz="1400" b="1" dirty="0"/>
              <a:t>11. Apostolic Pattern: From System to Life</a:t>
            </a:r>
            <a:endParaRPr lang="en-US" sz="1400" dirty="0"/>
          </a:p>
          <a:p>
            <a:r>
              <a:rPr lang="en-US" sz="1400" dirty="0"/>
              <a:t> </a:t>
            </a:r>
          </a:p>
          <a:p>
            <a:r>
              <a:rPr lang="en-US" sz="1400" dirty="0"/>
              <a:t>Every New Testament shift follows this pattern:</a:t>
            </a:r>
          </a:p>
          <a:p>
            <a:pPr lvl="1" rtl="0" fontAlgn="ctr"/>
            <a:r>
              <a:rPr lang="en-US" sz="1400" dirty="0"/>
              <a:t>from law to life</a:t>
            </a:r>
          </a:p>
          <a:p>
            <a:pPr lvl="1" rtl="0" fontAlgn="ctr"/>
            <a:r>
              <a:rPr lang="en-US" sz="1400" dirty="0"/>
              <a:t>from fear to faith</a:t>
            </a:r>
          </a:p>
          <a:p>
            <a:pPr lvl="1" rtl="0" fontAlgn="ctr"/>
            <a:r>
              <a:rPr lang="en-US" sz="1400" dirty="0"/>
              <a:t>from performance to promise</a:t>
            </a:r>
          </a:p>
          <a:p>
            <a:pPr lvl="1" rtl="0" fontAlgn="ctr"/>
            <a:r>
              <a:rPr lang="en-US" sz="1400" dirty="0"/>
              <a:t>from system to Spirit</a:t>
            </a:r>
          </a:p>
          <a:p>
            <a:r>
              <a:rPr lang="en-US" sz="1400" dirty="0"/>
              <a:t> </a:t>
            </a:r>
          </a:p>
          <a:p>
            <a:r>
              <a:rPr lang="en-US" sz="1400" b="1" dirty="0"/>
              <a:t>2 Corinthians 3:17  </a:t>
            </a:r>
            <a:r>
              <a:rPr lang="en-US" sz="1400" i="1" dirty="0"/>
              <a:t>“Now the Lord is the Spirit, and where the Spirit of the Lord is present, there is freedom.”</a:t>
            </a:r>
          </a:p>
          <a:p>
            <a:r>
              <a:rPr lang="en-US" sz="1400" dirty="0"/>
              <a:t> </a:t>
            </a:r>
          </a:p>
          <a:p>
            <a:r>
              <a:rPr lang="en-US" sz="1400" dirty="0"/>
              <a:t> </a:t>
            </a:r>
          </a:p>
          <a:p>
            <a:r>
              <a:rPr lang="en-US" sz="1400" b="1" dirty="0"/>
              <a:t>Final Summary</a:t>
            </a:r>
            <a:endParaRPr lang="en-US" sz="1400" dirty="0"/>
          </a:p>
          <a:p>
            <a:r>
              <a:rPr lang="en-US" sz="1400" dirty="0"/>
              <a:t> </a:t>
            </a:r>
          </a:p>
          <a:p>
            <a:r>
              <a:rPr lang="en-US" sz="1400" dirty="0"/>
              <a:t>Fear builds systems to protect identity.</a:t>
            </a:r>
          </a:p>
          <a:p>
            <a:r>
              <a:rPr lang="en-US" sz="1400" dirty="0"/>
              <a:t>Grace reveals identity so systems are no longer needed.</a:t>
            </a:r>
          </a:p>
          <a:p>
            <a:r>
              <a:rPr lang="en-US" sz="1400" dirty="0"/>
              <a:t> </a:t>
            </a:r>
          </a:p>
          <a:p>
            <a:r>
              <a:rPr lang="en-US" sz="1400" dirty="0"/>
              <a:t>Fear asks: </a:t>
            </a:r>
            <a:r>
              <a:rPr lang="en-US" sz="1400" i="1" dirty="0"/>
              <a:t>Am I safe?</a:t>
            </a:r>
            <a:endParaRPr lang="en-US" sz="1400" dirty="0"/>
          </a:p>
          <a:p>
            <a:r>
              <a:rPr lang="en-US" sz="1400" dirty="0"/>
              <a:t>Grace answers: </a:t>
            </a:r>
            <a:r>
              <a:rPr lang="en-US" sz="1400" i="1" dirty="0"/>
              <a:t>You are mine.</a:t>
            </a:r>
            <a:endParaRPr lang="en-US" sz="1400" dirty="0"/>
          </a:p>
          <a:p>
            <a:r>
              <a:rPr lang="en-US" sz="1400" dirty="0"/>
              <a:t> </a:t>
            </a:r>
          </a:p>
          <a:p>
            <a:r>
              <a:rPr lang="en-US" sz="1400" dirty="0"/>
              <a:t>And once that is settled,</a:t>
            </a:r>
          </a:p>
          <a:p>
            <a:r>
              <a:rPr lang="en-US" sz="1400" dirty="0"/>
              <a:t>righteousness no longer needs to be managed.</a:t>
            </a:r>
          </a:p>
          <a:p>
            <a:r>
              <a:rPr lang="en-US" sz="1400" dirty="0"/>
              <a:t> </a:t>
            </a:r>
          </a:p>
          <a:p>
            <a:endParaRPr lang="en-US" dirty="0"/>
          </a:p>
        </p:txBody>
      </p:sp>
      <p:sp>
        <p:nvSpPr>
          <p:cNvPr id="4" name="Slide Number Placeholder 3">
            <a:extLst>
              <a:ext uri="{FF2B5EF4-FFF2-40B4-BE49-F238E27FC236}">
                <a16:creationId xmlns:a16="http://schemas.microsoft.com/office/drawing/2014/main" id="{B94CA793-3D0D-0E37-16B5-C97ADBA9A2B0}"/>
              </a:ext>
            </a:extLst>
          </p:cNvPr>
          <p:cNvSpPr>
            <a:spLocks noGrp="1"/>
          </p:cNvSpPr>
          <p:nvPr>
            <p:ph type="sldNum" sz="quarter" idx="10"/>
          </p:nvPr>
        </p:nvSpPr>
        <p:spPr/>
        <p:txBody>
          <a:bodyPr/>
          <a:lstStyle/>
          <a:p>
            <a:pPr>
              <a:defRPr/>
            </a:pPr>
            <a:fld id="{07776858-791E-4C8D-8FA3-473B3AFECFAC}" type="slidenum">
              <a:rPr lang="en-US" smtClean="0"/>
              <a:pPr>
                <a:defRPr/>
              </a:pPr>
              <a:t>12</a:t>
            </a:fld>
            <a:endParaRPr lang="en-US" dirty="0"/>
          </a:p>
        </p:txBody>
      </p:sp>
    </p:spTree>
    <p:extLst>
      <p:ext uri="{BB962C8B-B14F-4D97-AF65-F5344CB8AC3E}">
        <p14:creationId xmlns:p14="http://schemas.microsoft.com/office/powerpoint/2010/main" val="2163313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7467-3602-9284-FA3F-053ECC5201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331A3-E536-CEC3-E50D-13528F617D3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76DF4C3-B299-0A38-7D7B-A8D639FCEC05}"/>
              </a:ext>
            </a:extLst>
          </p:cNvPr>
          <p:cNvSpPr>
            <a:spLocks noGrp="1"/>
          </p:cNvSpPr>
          <p:nvPr>
            <p:ph type="body" idx="1"/>
          </p:nvPr>
        </p:nvSpPr>
        <p:spPr/>
        <p:txBody>
          <a:bodyPr>
            <a:normAutofit fontScale="25000" lnSpcReduction="20000"/>
          </a:bodyPr>
          <a:lstStyle/>
          <a:p>
            <a:r>
              <a:rPr lang="en-US" sz="1400" b="1" dirty="0"/>
              <a:t>How the Early Church Resisted System-Driven Religion</a:t>
            </a:r>
            <a:endParaRPr lang="en-US" sz="1400" dirty="0"/>
          </a:p>
          <a:p>
            <a:r>
              <a:rPr lang="en-US" sz="1400" dirty="0"/>
              <a:t> </a:t>
            </a:r>
          </a:p>
          <a:p>
            <a:r>
              <a:rPr lang="en-US" sz="1400" b="1" dirty="0"/>
              <a:t>1. They Resisted Replacing Christ With a System</a:t>
            </a:r>
            <a:endParaRPr lang="en-US" sz="1400" dirty="0"/>
          </a:p>
          <a:p>
            <a:r>
              <a:rPr lang="en-US" sz="1400" dirty="0"/>
              <a:t> </a:t>
            </a:r>
          </a:p>
          <a:p>
            <a:r>
              <a:rPr lang="en-US" sz="1400" dirty="0"/>
              <a:t>The apostles did not offer a new religious structure.</a:t>
            </a:r>
          </a:p>
          <a:p>
            <a:r>
              <a:rPr lang="en-US" sz="1400" dirty="0"/>
              <a:t>They proclaimed a risen Lord.</a:t>
            </a:r>
          </a:p>
          <a:p>
            <a:r>
              <a:rPr lang="en-US" sz="1400" dirty="0"/>
              <a:t> </a:t>
            </a:r>
          </a:p>
          <a:p>
            <a:r>
              <a:rPr lang="en-US" sz="1400" b="1" dirty="0"/>
              <a:t>Acts 2:36</a:t>
            </a:r>
            <a:endParaRPr lang="en-US" sz="1400" dirty="0"/>
          </a:p>
          <a:p>
            <a:r>
              <a:rPr lang="en-US" sz="1400" dirty="0"/>
              <a:t> </a:t>
            </a:r>
          </a:p>
          <a:p>
            <a:r>
              <a:rPr lang="en-US" sz="1400" dirty="0"/>
              <a:t>“God has made this Jesus whom you crucified both Lord and Christ.”</a:t>
            </a:r>
          </a:p>
          <a:p>
            <a:r>
              <a:rPr lang="en-US" sz="1400" dirty="0"/>
              <a:t> </a:t>
            </a:r>
          </a:p>
          <a:p>
            <a:r>
              <a:rPr lang="en-US" sz="1400" dirty="0"/>
              <a:t>Their allegiance was personal, not institutional.</a:t>
            </a:r>
          </a:p>
          <a:p>
            <a:r>
              <a:rPr lang="en-US" sz="1400" dirty="0"/>
              <a:t>Christ was not the foundation of a system.</a:t>
            </a:r>
          </a:p>
          <a:p>
            <a:r>
              <a:rPr lang="en-US" sz="1400" dirty="0"/>
              <a:t>He was the center of life.</a:t>
            </a:r>
          </a:p>
          <a:p>
            <a:r>
              <a:rPr lang="en-US" sz="1400" dirty="0"/>
              <a:t> </a:t>
            </a:r>
          </a:p>
          <a:p>
            <a:r>
              <a:rPr lang="en-US" sz="1400" dirty="0"/>
              <a:t>This is why the church spread before it had buildings, creeds, or hierarchies.</a:t>
            </a:r>
          </a:p>
          <a:p>
            <a:r>
              <a:rPr lang="en-US" sz="1400" dirty="0"/>
              <a:t> </a:t>
            </a:r>
          </a:p>
          <a:p>
            <a:r>
              <a:rPr lang="en-US" sz="1400" dirty="0"/>
              <a:t> </a:t>
            </a:r>
          </a:p>
          <a:p>
            <a:r>
              <a:rPr lang="en-US" sz="1400" b="1" dirty="0"/>
              <a:t>2. They Rejected Law as a Control Mechanism</a:t>
            </a:r>
            <a:endParaRPr lang="en-US" sz="1400" dirty="0"/>
          </a:p>
          <a:p>
            <a:r>
              <a:rPr lang="en-US" sz="1400" dirty="0"/>
              <a:t> </a:t>
            </a:r>
          </a:p>
          <a:p>
            <a:r>
              <a:rPr lang="en-US" sz="1400" dirty="0"/>
              <a:t>The first major crisis tested this directly.</a:t>
            </a:r>
          </a:p>
          <a:p>
            <a:r>
              <a:rPr lang="en-US" sz="1400" dirty="0"/>
              <a:t> </a:t>
            </a:r>
          </a:p>
          <a:p>
            <a:r>
              <a:rPr lang="en-US" sz="1400" dirty="0"/>
              <a:t>Should Gentile believers submit to the Jewish Law?</a:t>
            </a:r>
          </a:p>
          <a:p>
            <a:r>
              <a:rPr lang="en-US" sz="1400" dirty="0"/>
              <a:t> </a:t>
            </a:r>
          </a:p>
          <a:p>
            <a:r>
              <a:rPr lang="en-US" sz="1400" dirty="0"/>
              <a:t>The apostles answered clearly.</a:t>
            </a:r>
          </a:p>
          <a:p>
            <a:r>
              <a:rPr lang="en-US" sz="1400" dirty="0"/>
              <a:t> </a:t>
            </a:r>
          </a:p>
          <a:p>
            <a:r>
              <a:rPr lang="en-US" sz="1400" b="1" dirty="0"/>
              <a:t>Acts 15:10–11</a:t>
            </a:r>
            <a:endParaRPr lang="en-US" sz="1400" dirty="0"/>
          </a:p>
          <a:p>
            <a:r>
              <a:rPr lang="en-US" sz="1400" dirty="0"/>
              <a:t> </a:t>
            </a:r>
          </a:p>
          <a:p>
            <a:r>
              <a:rPr lang="en-US" sz="1400" dirty="0"/>
              <a:t>“Why are you putting God to the test by placing on the neck of the disciples a yoke that neither our ancestors nor we have been able to bear?”</a:t>
            </a:r>
          </a:p>
          <a:p>
            <a:r>
              <a:rPr lang="en-US" sz="1400" dirty="0"/>
              <a:t> </a:t>
            </a:r>
          </a:p>
          <a:p>
            <a:r>
              <a:rPr lang="en-US" sz="1400" dirty="0"/>
              <a:t>They refused to rebuild the Law as a righteousness system.</a:t>
            </a:r>
          </a:p>
          <a:p>
            <a:r>
              <a:rPr lang="en-US" sz="1400" dirty="0"/>
              <a:t> </a:t>
            </a:r>
          </a:p>
          <a:p>
            <a:r>
              <a:rPr lang="en-US" sz="1400" dirty="0"/>
              <a:t>This moment defined the church:</a:t>
            </a:r>
          </a:p>
          <a:p>
            <a:r>
              <a:rPr lang="en-US" sz="1400" dirty="0"/>
              <a:t> </a:t>
            </a:r>
          </a:p>
          <a:p>
            <a:pPr rtl="0" fontAlgn="ctr"/>
            <a:r>
              <a:rPr lang="en-US" sz="1400" dirty="0"/>
              <a:t>no ethnic righteousness</a:t>
            </a:r>
          </a:p>
          <a:p>
            <a:pPr rtl="0" fontAlgn="ctr"/>
            <a:r>
              <a:rPr lang="en-US" sz="1400" dirty="0"/>
              <a:t>no performance entry</a:t>
            </a:r>
          </a:p>
          <a:p>
            <a:pPr rtl="0" fontAlgn="ctr"/>
            <a:r>
              <a:rPr lang="en-US" sz="1400" dirty="0"/>
              <a:t>no system replacing grace</a:t>
            </a:r>
          </a:p>
          <a:p>
            <a:r>
              <a:rPr lang="en-US" sz="1400" dirty="0"/>
              <a:t> </a:t>
            </a:r>
          </a:p>
          <a:p>
            <a:r>
              <a:rPr lang="en-US" sz="1400" dirty="0"/>
              <a:t> </a:t>
            </a:r>
          </a:p>
          <a:p>
            <a:r>
              <a:rPr lang="en-US" sz="1400" b="1" dirty="0"/>
              <a:t>3. They Centered Fellowship, Not Regulation</a:t>
            </a:r>
            <a:endParaRPr lang="en-US" sz="1400" dirty="0"/>
          </a:p>
          <a:p>
            <a:r>
              <a:rPr lang="en-US" sz="1400" dirty="0"/>
              <a:t> </a:t>
            </a:r>
          </a:p>
          <a:p>
            <a:r>
              <a:rPr lang="en-US" sz="1400" dirty="0"/>
              <a:t>Early Christian life was relational, not procedural.</a:t>
            </a:r>
          </a:p>
          <a:p>
            <a:r>
              <a:rPr lang="en-US" sz="1400" dirty="0"/>
              <a:t> </a:t>
            </a:r>
          </a:p>
          <a:p>
            <a:r>
              <a:rPr lang="en-US" sz="1400" b="1" dirty="0"/>
              <a:t>Acts 2:42</a:t>
            </a:r>
            <a:endParaRPr lang="en-US" sz="1400" dirty="0"/>
          </a:p>
          <a:p>
            <a:r>
              <a:rPr lang="en-US" sz="1400" dirty="0"/>
              <a:t> </a:t>
            </a:r>
          </a:p>
          <a:p>
            <a:r>
              <a:rPr lang="en-US" sz="1400" dirty="0"/>
              <a:t>“They were devoting themselves to the apostles’ teaching and to fellowship, to the breaking of bread and to prayer.”</a:t>
            </a:r>
          </a:p>
          <a:p>
            <a:r>
              <a:rPr lang="en-US" sz="1400" dirty="0"/>
              <a:t> </a:t>
            </a:r>
          </a:p>
          <a:p>
            <a:r>
              <a:rPr lang="en-US" sz="1400" dirty="0"/>
              <a:t>Notice what is missing:</a:t>
            </a:r>
          </a:p>
          <a:p>
            <a:r>
              <a:rPr lang="en-US" sz="1400" dirty="0"/>
              <a:t> </a:t>
            </a:r>
          </a:p>
          <a:p>
            <a:pPr rtl="0" fontAlgn="ctr"/>
            <a:r>
              <a:rPr lang="en-US" sz="1400" dirty="0"/>
              <a:t>no rulebook</a:t>
            </a:r>
          </a:p>
          <a:p>
            <a:pPr rtl="0" fontAlgn="ctr"/>
            <a:r>
              <a:rPr lang="en-US" sz="1400" dirty="0"/>
              <a:t>no enforcement structure</a:t>
            </a:r>
          </a:p>
          <a:p>
            <a:pPr rtl="0" fontAlgn="ctr"/>
            <a:r>
              <a:rPr lang="en-US" sz="1400" dirty="0"/>
              <a:t>no membership system</a:t>
            </a:r>
          </a:p>
          <a:p>
            <a:r>
              <a:rPr lang="en-US" sz="1400" dirty="0"/>
              <a:t> </a:t>
            </a:r>
          </a:p>
          <a:p>
            <a:r>
              <a:rPr lang="en-US" sz="1400" dirty="0"/>
              <a:t>Order existed.</a:t>
            </a:r>
          </a:p>
          <a:p>
            <a:r>
              <a:rPr lang="en-US" sz="1400" dirty="0"/>
              <a:t>Control did not.</a:t>
            </a:r>
          </a:p>
          <a:p>
            <a:r>
              <a:rPr lang="en-US" sz="1400" dirty="0"/>
              <a:t> </a:t>
            </a:r>
          </a:p>
          <a:p>
            <a:r>
              <a:rPr lang="en-US" sz="1400" dirty="0"/>
              <a:t> </a:t>
            </a:r>
          </a:p>
          <a:p>
            <a:r>
              <a:rPr lang="en-US" sz="1400" b="1" dirty="0"/>
              <a:t>4. They Lived Without Temple Dependence</a:t>
            </a:r>
            <a:endParaRPr lang="en-US" sz="1400" dirty="0"/>
          </a:p>
          <a:p>
            <a:r>
              <a:rPr lang="en-US" sz="1400" dirty="0"/>
              <a:t> </a:t>
            </a:r>
          </a:p>
          <a:p>
            <a:r>
              <a:rPr lang="en-US" sz="1400" dirty="0"/>
              <a:t>The early church did not build a replacement temple.</a:t>
            </a:r>
          </a:p>
          <a:p>
            <a:r>
              <a:rPr lang="en-US" sz="1400" dirty="0"/>
              <a:t> </a:t>
            </a:r>
          </a:p>
          <a:p>
            <a:r>
              <a:rPr lang="en-US" sz="1400" dirty="0"/>
              <a:t>They believed something radical.</a:t>
            </a:r>
          </a:p>
          <a:p>
            <a:r>
              <a:rPr lang="en-US" sz="1400" dirty="0"/>
              <a:t> </a:t>
            </a:r>
          </a:p>
          <a:p>
            <a:r>
              <a:rPr lang="en-US" sz="1400" b="1" dirty="0"/>
              <a:t>1 Corinthians 3:16</a:t>
            </a:r>
            <a:endParaRPr lang="en-US" sz="1400" dirty="0"/>
          </a:p>
          <a:p>
            <a:r>
              <a:rPr lang="en-US" sz="1400" dirty="0"/>
              <a:t> </a:t>
            </a:r>
          </a:p>
          <a:p>
            <a:r>
              <a:rPr lang="en-US" sz="1400" dirty="0"/>
              <a:t>“Do you not know that you are God’s temple and that God’s Spirit lives in you?”</a:t>
            </a:r>
          </a:p>
          <a:p>
            <a:r>
              <a:rPr lang="en-US" sz="1400" dirty="0"/>
              <a:t> </a:t>
            </a:r>
          </a:p>
          <a:p>
            <a:r>
              <a:rPr lang="en-US" sz="1400" dirty="0"/>
              <a:t>This removed sacred space as a control tool.</a:t>
            </a:r>
          </a:p>
          <a:p>
            <a:r>
              <a:rPr lang="en-US" sz="1400" dirty="0"/>
              <a:t> </a:t>
            </a:r>
          </a:p>
          <a:p>
            <a:r>
              <a:rPr lang="en-US" sz="1400" dirty="0"/>
              <a:t>No priesthood monopoly.</a:t>
            </a:r>
          </a:p>
          <a:p>
            <a:r>
              <a:rPr lang="en-US" sz="1400" dirty="0"/>
              <a:t>No sacred geography.</a:t>
            </a:r>
          </a:p>
          <a:p>
            <a:r>
              <a:rPr lang="en-US" sz="1400" dirty="0"/>
              <a:t>No system of access.</a:t>
            </a:r>
          </a:p>
          <a:p>
            <a:r>
              <a:rPr lang="en-US" sz="1400" dirty="0"/>
              <a:t> </a:t>
            </a:r>
          </a:p>
          <a:p>
            <a:r>
              <a:rPr lang="en-US" sz="1400" dirty="0"/>
              <a:t> </a:t>
            </a:r>
          </a:p>
          <a:p>
            <a:r>
              <a:rPr lang="en-US" sz="1400" b="1" dirty="0"/>
              <a:t>5. They Resisted Religious Elites</a:t>
            </a:r>
            <a:endParaRPr lang="en-US" sz="1400" dirty="0"/>
          </a:p>
          <a:p>
            <a:r>
              <a:rPr lang="en-US" sz="1400" dirty="0"/>
              <a:t> </a:t>
            </a:r>
          </a:p>
          <a:p>
            <a:r>
              <a:rPr lang="en-US" sz="1400" dirty="0"/>
              <a:t>Authority existed, but it was relational and accountable.</a:t>
            </a:r>
          </a:p>
          <a:p>
            <a:r>
              <a:rPr lang="en-US" sz="1400" dirty="0"/>
              <a:t> </a:t>
            </a:r>
          </a:p>
          <a:p>
            <a:r>
              <a:rPr lang="en-US" sz="1400" b="1" dirty="0"/>
              <a:t>Matthew 23:8</a:t>
            </a:r>
            <a:endParaRPr lang="en-US" sz="1400" dirty="0"/>
          </a:p>
          <a:p>
            <a:r>
              <a:rPr lang="en-US" sz="1400" dirty="0"/>
              <a:t> </a:t>
            </a:r>
          </a:p>
          <a:p>
            <a:r>
              <a:rPr lang="en-US" sz="1400" dirty="0"/>
              <a:t>“But you are not to be called ‘Rabbi,’ for you have one Teacher and you are all brothers.”</a:t>
            </a:r>
          </a:p>
          <a:p>
            <a:r>
              <a:rPr lang="en-US" sz="1400" dirty="0"/>
              <a:t> </a:t>
            </a:r>
          </a:p>
          <a:p>
            <a:r>
              <a:rPr lang="en-US" sz="1400" dirty="0"/>
              <a:t>Early leaders served.</a:t>
            </a:r>
          </a:p>
          <a:p>
            <a:r>
              <a:rPr lang="en-US" sz="1400" dirty="0"/>
              <a:t>They did not dominate.</a:t>
            </a:r>
          </a:p>
          <a:p>
            <a:r>
              <a:rPr lang="en-US" sz="1400" dirty="0"/>
              <a:t> </a:t>
            </a:r>
          </a:p>
          <a:p>
            <a:r>
              <a:rPr lang="en-US" sz="1400" b="1" dirty="0"/>
              <a:t>1 Peter 5:2–3</a:t>
            </a:r>
            <a:endParaRPr lang="en-US" sz="1400" dirty="0"/>
          </a:p>
          <a:p>
            <a:r>
              <a:rPr lang="en-US" sz="1400" dirty="0"/>
              <a:t> </a:t>
            </a:r>
          </a:p>
          <a:p>
            <a:r>
              <a:rPr lang="en-US" sz="1400" dirty="0"/>
              <a:t>“Shepherd the flock of God among you… not as lording it over those entrusted to you.”</a:t>
            </a:r>
          </a:p>
          <a:p>
            <a:r>
              <a:rPr lang="en-US" sz="1400" dirty="0"/>
              <a:t> </a:t>
            </a:r>
          </a:p>
          <a:p>
            <a:r>
              <a:rPr lang="en-US" sz="1400" dirty="0"/>
              <a:t>System-driven religion needs rank.</a:t>
            </a:r>
          </a:p>
          <a:p>
            <a:r>
              <a:rPr lang="en-US" sz="1400" dirty="0"/>
              <a:t>The early church emphasized brotherhood.</a:t>
            </a:r>
          </a:p>
          <a:p>
            <a:r>
              <a:rPr lang="en-US" sz="1400" dirty="0"/>
              <a:t> </a:t>
            </a:r>
          </a:p>
          <a:p>
            <a:r>
              <a:rPr lang="en-US" sz="1400" dirty="0"/>
              <a:t> </a:t>
            </a:r>
          </a:p>
          <a:p>
            <a:r>
              <a:rPr lang="en-US" sz="1400" b="1" dirty="0"/>
              <a:t>6. They Refused Social Contract Morality</a:t>
            </a:r>
            <a:endParaRPr lang="en-US" sz="1400" dirty="0"/>
          </a:p>
          <a:p>
            <a:r>
              <a:rPr lang="en-US" sz="1400" dirty="0"/>
              <a:t> </a:t>
            </a:r>
          </a:p>
          <a:p>
            <a:r>
              <a:rPr lang="en-US" sz="1400" dirty="0"/>
              <a:t>The church did not blend into Roman civic religion.</a:t>
            </a:r>
          </a:p>
          <a:p>
            <a:r>
              <a:rPr lang="en-US" sz="1400" dirty="0"/>
              <a:t> </a:t>
            </a:r>
          </a:p>
          <a:p>
            <a:r>
              <a:rPr lang="en-US" sz="1400" dirty="0"/>
              <a:t>Their righteousness did not come from social approval.</a:t>
            </a:r>
          </a:p>
          <a:p>
            <a:r>
              <a:rPr lang="en-US" sz="1400" dirty="0"/>
              <a:t> </a:t>
            </a:r>
          </a:p>
          <a:p>
            <a:r>
              <a:rPr lang="en-US" sz="1400" b="1" dirty="0"/>
              <a:t>Acts 5:29</a:t>
            </a:r>
            <a:endParaRPr lang="en-US" sz="1400" dirty="0"/>
          </a:p>
          <a:p>
            <a:r>
              <a:rPr lang="en-US" sz="1400" dirty="0"/>
              <a:t> </a:t>
            </a:r>
          </a:p>
          <a:p>
            <a:r>
              <a:rPr lang="en-US" sz="1400" dirty="0"/>
              <a:t>“We must obey God rather than people.”</a:t>
            </a:r>
          </a:p>
          <a:p>
            <a:r>
              <a:rPr lang="en-US" sz="1400" dirty="0"/>
              <a:t> </a:t>
            </a:r>
          </a:p>
          <a:p>
            <a:r>
              <a:rPr lang="en-US" sz="1400" dirty="0"/>
              <a:t>They were willing to suffer exclusion rather than compromise allegiance.</a:t>
            </a:r>
          </a:p>
          <a:p>
            <a:r>
              <a:rPr lang="en-US" sz="1400" dirty="0"/>
              <a:t> </a:t>
            </a:r>
          </a:p>
          <a:p>
            <a:r>
              <a:rPr lang="en-US" sz="1400" dirty="0"/>
              <a:t>This is why persecution followed.</a:t>
            </a:r>
          </a:p>
          <a:p>
            <a:r>
              <a:rPr lang="en-US" sz="1400" dirty="0"/>
              <a:t>Grace-made people do not submit easily to moral systems.</a:t>
            </a:r>
          </a:p>
          <a:p>
            <a:r>
              <a:rPr lang="en-US" sz="1400" dirty="0"/>
              <a:t> </a:t>
            </a:r>
          </a:p>
          <a:p>
            <a:r>
              <a:rPr lang="en-US" sz="1400" dirty="0"/>
              <a:t> </a:t>
            </a:r>
          </a:p>
          <a:p>
            <a:r>
              <a:rPr lang="en-US" sz="1400" b="1" dirty="0"/>
              <a:t>7. They Practiced Voluntary, Not Enforced, Obedience</a:t>
            </a:r>
            <a:endParaRPr lang="en-US" sz="1400" dirty="0"/>
          </a:p>
          <a:p>
            <a:r>
              <a:rPr lang="en-US" sz="1400" dirty="0"/>
              <a:t> </a:t>
            </a:r>
          </a:p>
          <a:p>
            <a:r>
              <a:rPr lang="en-US" sz="1400" dirty="0"/>
              <a:t>Giving, service, and sacrifice were not compelled.</a:t>
            </a:r>
          </a:p>
          <a:p>
            <a:r>
              <a:rPr lang="en-US" sz="1400" dirty="0"/>
              <a:t> </a:t>
            </a:r>
          </a:p>
          <a:p>
            <a:r>
              <a:rPr lang="en-US" sz="1400" b="1" dirty="0"/>
              <a:t>2 Corinthians 9:7</a:t>
            </a:r>
            <a:endParaRPr lang="en-US" sz="1400" dirty="0"/>
          </a:p>
          <a:p>
            <a:r>
              <a:rPr lang="en-US" sz="1400" dirty="0"/>
              <a:t> </a:t>
            </a:r>
          </a:p>
          <a:p>
            <a:r>
              <a:rPr lang="en-US" sz="1400" dirty="0"/>
              <a:t>“Each one of you should give just as he has decided in his heart… for God loves a cheerful giver.”</a:t>
            </a:r>
          </a:p>
          <a:p>
            <a:r>
              <a:rPr lang="en-US" sz="1400" dirty="0"/>
              <a:t> </a:t>
            </a:r>
          </a:p>
          <a:p>
            <a:r>
              <a:rPr lang="en-US" sz="1400" dirty="0"/>
              <a:t>Fear systems demand compliance.</a:t>
            </a:r>
          </a:p>
          <a:p>
            <a:r>
              <a:rPr lang="en-US" sz="1400" dirty="0"/>
              <a:t>Grace invites response.</a:t>
            </a:r>
          </a:p>
          <a:p>
            <a:r>
              <a:rPr lang="en-US" sz="1400" dirty="0"/>
              <a:t> </a:t>
            </a:r>
          </a:p>
          <a:p>
            <a:r>
              <a:rPr lang="en-US" sz="1400" dirty="0"/>
              <a:t>This preserved sincerity and humility.</a:t>
            </a:r>
          </a:p>
          <a:p>
            <a:r>
              <a:rPr lang="en-US" sz="1400" dirty="0"/>
              <a:t> </a:t>
            </a:r>
          </a:p>
          <a:p>
            <a:r>
              <a:rPr lang="en-US" sz="1400" dirty="0"/>
              <a:t> </a:t>
            </a:r>
          </a:p>
          <a:p>
            <a:r>
              <a:rPr lang="en-US" sz="1400" b="1" dirty="0"/>
              <a:t>8. They Kept Repentance Central</a:t>
            </a:r>
            <a:endParaRPr lang="en-US" sz="1400" dirty="0"/>
          </a:p>
          <a:p>
            <a:r>
              <a:rPr lang="en-US" sz="1400" dirty="0"/>
              <a:t> </a:t>
            </a:r>
          </a:p>
          <a:p>
            <a:r>
              <a:rPr lang="en-US" sz="1400" dirty="0"/>
              <a:t>System religion minimizes repentance.</a:t>
            </a:r>
          </a:p>
          <a:p>
            <a:r>
              <a:rPr lang="en-US" sz="1400" dirty="0"/>
              <a:t>It prefers rule-keeping.</a:t>
            </a:r>
          </a:p>
          <a:p>
            <a:r>
              <a:rPr lang="en-US" sz="1400" dirty="0"/>
              <a:t> </a:t>
            </a:r>
          </a:p>
          <a:p>
            <a:r>
              <a:rPr lang="en-US" sz="1400" dirty="0"/>
              <a:t>The early church preached repentance constantly.</a:t>
            </a:r>
          </a:p>
          <a:p>
            <a:r>
              <a:rPr lang="en-US" sz="1400" dirty="0"/>
              <a:t> </a:t>
            </a:r>
          </a:p>
          <a:p>
            <a:r>
              <a:rPr lang="en-US" sz="1400" b="1" dirty="0"/>
              <a:t>Acts 3:19</a:t>
            </a:r>
            <a:endParaRPr lang="en-US" sz="1400" dirty="0"/>
          </a:p>
          <a:p>
            <a:r>
              <a:rPr lang="en-US" sz="1400" dirty="0"/>
              <a:t> </a:t>
            </a:r>
          </a:p>
          <a:p>
            <a:r>
              <a:rPr lang="en-US" sz="1400" dirty="0"/>
              <a:t>“Therefore repent and turn back so that your sins may be wiped out.”</a:t>
            </a:r>
          </a:p>
          <a:p>
            <a:r>
              <a:rPr lang="en-US" sz="1400" dirty="0"/>
              <a:t> </a:t>
            </a:r>
          </a:p>
          <a:p>
            <a:r>
              <a:rPr lang="en-US" sz="1400" dirty="0"/>
              <a:t>Repentance keeps power from settling into systems.</a:t>
            </a:r>
          </a:p>
          <a:p>
            <a:r>
              <a:rPr lang="en-US" sz="1400" dirty="0"/>
              <a:t> </a:t>
            </a:r>
          </a:p>
          <a:p>
            <a:r>
              <a:rPr lang="en-US" sz="1400" dirty="0"/>
              <a:t>It keeps everyone equal at the foot of the cross.</a:t>
            </a:r>
          </a:p>
          <a:p>
            <a:r>
              <a:rPr lang="en-US" sz="1400" dirty="0"/>
              <a:t> </a:t>
            </a:r>
          </a:p>
          <a:p>
            <a:r>
              <a:rPr lang="en-US" sz="1400" dirty="0"/>
              <a:t> </a:t>
            </a:r>
          </a:p>
          <a:p>
            <a:r>
              <a:rPr lang="en-US" sz="1400" b="1" dirty="0"/>
              <a:t>9. They Expected the Spirit to Lead</a:t>
            </a:r>
            <a:endParaRPr lang="en-US" sz="1400" dirty="0"/>
          </a:p>
          <a:p>
            <a:r>
              <a:rPr lang="en-US" sz="1400" dirty="0"/>
              <a:t> </a:t>
            </a:r>
          </a:p>
          <a:p>
            <a:r>
              <a:rPr lang="en-US" sz="1400" dirty="0"/>
              <a:t>The early church trusted the Spirit more than structure.</a:t>
            </a:r>
          </a:p>
          <a:p>
            <a:r>
              <a:rPr lang="en-US" sz="1400" dirty="0"/>
              <a:t> </a:t>
            </a:r>
          </a:p>
          <a:p>
            <a:r>
              <a:rPr lang="en-US" sz="1400" b="1" dirty="0"/>
              <a:t>Romans 8:14</a:t>
            </a:r>
            <a:endParaRPr lang="en-US" sz="1400" dirty="0"/>
          </a:p>
          <a:p>
            <a:r>
              <a:rPr lang="en-US" sz="1400" dirty="0"/>
              <a:t> </a:t>
            </a:r>
          </a:p>
          <a:p>
            <a:r>
              <a:rPr lang="en-US" sz="1400" dirty="0"/>
              <a:t>“For all who are led by the Spirit of God are the sons of God.”</a:t>
            </a:r>
          </a:p>
          <a:p>
            <a:r>
              <a:rPr lang="en-US" sz="1400" dirty="0"/>
              <a:t> </a:t>
            </a:r>
          </a:p>
          <a:p>
            <a:r>
              <a:rPr lang="en-US" sz="1400" dirty="0"/>
              <a:t>This did not mean chaos.</a:t>
            </a:r>
          </a:p>
          <a:p>
            <a:r>
              <a:rPr lang="en-US" sz="1400" dirty="0"/>
              <a:t>It meant dependence.</a:t>
            </a:r>
          </a:p>
          <a:p>
            <a:r>
              <a:rPr lang="en-US" sz="1400" dirty="0"/>
              <a:t> </a:t>
            </a:r>
          </a:p>
          <a:p>
            <a:r>
              <a:rPr lang="en-US" sz="1400" dirty="0"/>
              <a:t>Systems promise predictability.</a:t>
            </a:r>
          </a:p>
          <a:p>
            <a:r>
              <a:rPr lang="en-US" sz="1400" dirty="0"/>
              <a:t>The Spirit requires trust.</a:t>
            </a:r>
          </a:p>
          <a:p>
            <a:r>
              <a:rPr lang="en-US" sz="1400" dirty="0"/>
              <a:t> </a:t>
            </a:r>
          </a:p>
          <a:p>
            <a:r>
              <a:rPr lang="en-US" sz="1400" dirty="0"/>
              <a:t> </a:t>
            </a:r>
          </a:p>
          <a:p>
            <a:r>
              <a:rPr lang="en-US" sz="1400" b="1" dirty="0"/>
              <a:t>10. They Warned Against Returning to Systems</a:t>
            </a:r>
            <a:endParaRPr lang="en-US" sz="1400" dirty="0"/>
          </a:p>
          <a:p>
            <a:r>
              <a:rPr lang="en-US" sz="1400" dirty="0"/>
              <a:t> </a:t>
            </a:r>
          </a:p>
          <a:p>
            <a:r>
              <a:rPr lang="en-US" sz="1400" dirty="0"/>
              <a:t>The apostles repeatedly warned believers not to go backward.</a:t>
            </a:r>
          </a:p>
          <a:p>
            <a:r>
              <a:rPr lang="en-US" sz="1400" dirty="0"/>
              <a:t> </a:t>
            </a:r>
          </a:p>
          <a:p>
            <a:r>
              <a:rPr lang="en-US" sz="1400" b="1" dirty="0"/>
              <a:t>Galatians 5:4</a:t>
            </a:r>
            <a:endParaRPr lang="en-US" sz="1400" dirty="0"/>
          </a:p>
          <a:p>
            <a:r>
              <a:rPr lang="en-US" sz="1400" dirty="0"/>
              <a:t> </a:t>
            </a:r>
          </a:p>
          <a:p>
            <a:r>
              <a:rPr lang="en-US" sz="1400" dirty="0"/>
              <a:t>“You have been severed from Christ, you who are trying to be justified by the law.”</a:t>
            </a:r>
          </a:p>
          <a:p>
            <a:r>
              <a:rPr lang="en-US" sz="1400" dirty="0"/>
              <a:t> </a:t>
            </a:r>
          </a:p>
          <a:p>
            <a:r>
              <a:rPr lang="en-US" sz="1400" dirty="0"/>
              <a:t>Returning to system-based righteousness was seen as spiritual danger.</a:t>
            </a:r>
          </a:p>
          <a:p>
            <a:r>
              <a:rPr lang="en-US" sz="1400" dirty="0"/>
              <a:t> </a:t>
            </a:r>
          </a:p>
          <a:p>
            <a:r>
              <a:rPr lang="en-US" sz="1400" dirty="0"/>
              <a:t>Not maturity.</a:t>
            </a:r>
          </a:p>
          <a:p>
            <a:r>
              <a:rPr lang="en-US" sz="1400" dirty="0"/>
              <a:t>Not stability.</a:t>
            </a:r>
          </a:p>
          <a:p>
            <a:r>
              <a:rPr lang="en-US" sz="1400" dirty="0"/>
              <a:t> </a:t>
            </a:r>
          </a:p>
          <a:p>
            <a:r>
              <a:rPr lang="en-US" sz="1400" dirty="0"/>
              <a:t> </a:t>
            </a:r>
          </a:p>
          <a:p>
            <a:r>
              <a:rPr lang="en-US" sz="1400" b="1" dirty="0"/>
              <a:t>11. Why This Resistance Could Not Last Forever</a:t>
            </a:r>
            <a:endParaRPr lang="en-US" sz="1400" dirty="0"/>
          </a:p>
          <a:p>
            <a:r>
              <a:rPr lang="en-US" sz="1400" dirty="0"/>
              <a:t> </a:t>
            </a:r>
          </a:p>
          <a:p>
            <a:r>
              <a:rPr lang="en-US" sz="1400" dirty="0"/>
              <a:t>By the late second and third centuries:</a:t>
            </a:r>
          </a:p>
          <a:p>
            <a:r>
              <a:rPr lang="en-US" sz="1400" dirty="0"/>
              <a:t> </a:t>
            </a:r>
          </a:p>
          <a:p>
            <a:pPr rtl="0" fontAlgn="ctr"/>
            <a:r>
              <a:rPr lang="en-US" sz="1400" dirty="0"/>
              <a:t>persecution increased</a:t>
            </a:r>
          </a:p>
          <a:p>
            <a:pPr rtl="0" fontAlgn="ctr"/>
            <a:r>
              <a:rPr lang="en-US" sz="1400" dirty="0"/>
              <a:t>growth demanded organization</a:t>
            </a:r>
          </a:p>
          <a:p>
            <a:pPr rtl="0" fontAlgn="ctr"/>
            <a:r>
              <a:rPr lang="en-US" sz="1400" dirty="0"/>
              <a:t>fear re-entered</a:t>
            </a:r>
          </a:p>
          <a:p>
            <a:r>
              <a:rPr lang="en-US" sz="1400" dirty="0"/>
              <a:t> </a:t>
            </a:r>
          </a:p>
          <a:p>
            <a:r>
              <a:rPr lang="en-US" sz="1400" dirty="0"/>
              <a:t>Systems slowly replaced trust.</a:t>
            </a:r>
          </a:p>
          <a:p>
            <a:r>
              <a:rPr lang="en-US" sz="1400" dirty="0"/>
              <a:t> </a:t>
            </a:r>
          </a:p>
          <a:p>
            <a:r>
              <a:rPr lang="en-US" sz="1400" dirty="0"/>
              <a:t>But the New Testament witness remains clear:</a:t>
            </a:r>
          </a:p>
          <a:p>
            <a:r>
              <a:rPr lang="en-US" sz="1400" dirty="0"/>
              <a:t> </a:t>
            </a:r>
          </a:p>
          <a:p>
            <a:pPr rtl="0" fontAlgn="ctr"/>
            <a:r>
              <a:rPr lang="en-US" sz="1400" dirty="0"/>
              <a:t>life before institution</a:t>
            </a:r>
          </a:p>
          <a:p>
            <a:pPr rtl="0" fontAlgn="ctr"/>
            <a:r>
              <a:rPr lang="en-US" sz="1400" dirty="0"/>
              <a:t>grace before structure</a:t>
            </a:r>
          </a:p>
          <a:p>
            <a:pPr rtl="0" fontAlgn="ctr"/>
            <a:r>
              <a:rPr lang="en-US" sz="1400" dirty="0"/>
              <a:t>covenant before contract</a:t>
            </a:r>
          </a:p>
          <a:p>
            <a:r>
              <a:rPr lang="en-US" sz="1400" dirty="0"/>
              <a:t> </a:t>
            </a:r>
          </a:p>
          <a:p>
            <a:r>
              <a:rPr lang="en-US" sz="1400" dirty="0"/>
              <a:t> </a:t>
            </a:r>
          </a:p>
          <a:p>
            <a:r>
              <a:rPr lang="en-US" sz="1400" b="1" dirty="0"/>
              <a:t>Summary</a:t>
            </a:r>
            <a:endParaRPr lang="en-US" sz="1400" dirty="0"/>
          </a:p>
          <a:p>
            <a:r>
              <a:rPr lang="en-US" sz="1400" dirty="0"/>
              <a:t> </a:t>
            </a:r>
          </a:p>
          <a:p>
            <a:r>
              <a:rPr lang="en-US" sz="1400" dirty="0"/>
              <a:t>The early church resisted system-driven religion by:</a:t>
            </a:r>
          </a:p>
          <a:p>
            <a:r>
              <a:rPr lang="en-US" sz="1400" dirty="0"/>
              <a:t> </a:t>
            </a:r>
          </a:p>
          <a:p>
            <a:pPr rtl="0" fontAlgn="ctr"/>
            <a:r>
              <a:rPr lang="en-US" sz="1400" dirty="0"/>
              <a:t>centering on Christ, not control</a:t>
            </a:r>
          </a:p>
          <a:p>
            <a:pPr rtl="0" fontAlgn="ctr"/>
            <a:r>
              <a:rPr lang="en-US" sz="1400" dirty="0"/>
              <a:t>trusting grace over law</a:t>
            </a:r>
          </a:p>
          <a:p>
            <a:pPr rtl="0" fontAlgn="ctr"/>
            <a:r>
              <a:rPr lang="en-US" sz="1400" dirty="0"/>
              <a:t>valuing relationship over regulation</a:t>
            </a:r>
          </a:p>
          <a:p>
            <a:pPr rtl="0" fontAlgn="ctr"/>
            <a:r>
              <a:rPr lang="en-US" sz="1400" dirty="0"/>
              <a:t>obeying from love, not fear</a:t>
            </a:r>
          </a:p>
          <a:p>
            <a:pPr rtl="0" fontAlgn="ctr"/>
            <a:r>
              <a:rPr lang="en-US" sz="1400" dirty="0"/>
              <a:t>living by covenant, not contract</a:t>
            </a:r>
          </a:p>
          <a:p>
            <a:r>
              <a:rPr lang="en-US" sz="1400" dirty="0"/>
              <a:t> </a:t>
            </a:r>
          </a:p>
          <a:p>
            <a:r>
              <a:rPr lang="en-US" sz="1400" dirty="0"/>
              <a:t>They were not anti-order.</a:t>
            </a:r>
          </a:p>
          <a:p>
            <a:r>
              <a:rPr lang="en-US" sz="1400" dirty="0"/>
              <a:t>They were anti-replacement.</a:t>
            </a:r>
          </a:p>
          <a:p>
            <a:r>
              <a:rPr lang="en-US" sz="1400" dirty="0"/>
              <a:t> </a:t>
            </a:r>
          </a:p>
          <a:p>
            <a:r>
              <a:rPr lang="en-US" sz="1400" dirty="0"/>
              <a:t>Anything that replaces trust in God’s righteousness becomes the righteousness of man.</a:t>
            </a:r>
          </a:p>
          <a:p>
            <a:r>
              <a:rPr lang="en-US" sz="1400" dirty="0"/>
              <a:t> </a:t>
            </a:r>
          </a:p>
          <a:p>
            <a:endParaRPr lang="en-US" dirty="0"/>
          </a:p>
        </p:txBody>
      </p:sp>
      <p:sp>
        <p:nvSpPr>
          <p:cNvPr id="4" name="Slide Number Placeholder 3">
            <a:extLst>
              <a:ext uri="{FF2B5EF4-FFF2-40B4-BE49-F238E27FC236}">
                <a16:creationId xmlns:a16="http://schemas.microsoft.com/office/drawing/2014/main" id="{189E3DFD-4AB2-A300-7627-42251A9BACBA}"/>
              </a:ext>
            </a:extLst>
          </p:cNvPr>
          <p:cNvSpPr>
            <a:spLocks noGrp="1"/>
          </p:cNvSpPr>
          <p:nvPr>
            <p:ph type="sldNum" sz="quarter" idx="10"/>
          </p:nvPr>
        </p:nvSpPr>
        <p:spPr/>
        <p:txBody>
          <a:bodyPr/>
          <a:lstStyle/>
          <a:p>
            <a:pPr>
              <a:defRPr/>
            </a:pPr>
            <a:fld id="{07776858-791E-4C8D-8FA3-473B3AFECFAC}" type="slidenum">
              <a:rPr lang="en-US" smtClean="0"/>
              <a:pPr>
                <a:defRPr/>
              </a:pPr>
              <a:t>13</a:t>
            </a:fld>
            <a:endParaRPr lang="en-US" dirty="0"/>
          </a:p>
        </p:txBody>
      </p:sp>
    </p:spTree>
    <p:extLst>
      <p:ext uri="{BB962C8B-B14F-4D97-AF65-F5344CB8AC3E}">
        <p14:creationId xmlns:p14="http://schemas.microsoft.com/office/powerpoint/2010/main" val="4216409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7F4AE-98D3-76B4-5D87-425119BA7D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62F04-D03E-B57F-3002-8B337838BB5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0EF52D3-02CC-57C2-4B24-56CC5EF36889}"/>
              </a:ext>
            </a:extLst>
          </p:cNvPr>
          <p:cNvSpPr>
            <a:spLocks noGrp="1"/>
          </p:cNvSpPr>
          <p:nvPr>
            <p:ph type="body" idx="1"/>
          </p:nvPr>
        </p:nvSpPr>
        <p:spPr/>
        <p:txBody>
          <a:bodyPr>
            <a:normAutofit fontScale="25000" lnSpcReduction="20000"/>
          </a:bodyPr>
          <a:lstStyle/>
          <a:p>
            <a:r>
              <a:rPr lang="en-US" sz="1400" b="1" dirty="0"/>
              <a:t>How the New Testament Balances Order Without Control</a:t>
            </a:r>
            <a:endParaRPr lang="en-US" sz="1400" dirty="0"/>
          </a:p>
          <a:p>
            <a:r>
              <a:rPr lang="en-US" sz="1400" dirty="0"/>
              <a:t> </a:t>
            </a:r>
          </a:p>
          <a:p>
            <a:r>
              <a:rPr lang="en-US" sz="1400" b="1" dirty="0"/>
              <a:t>1. Order Comes From Life, Not Enforcement</a:t>
            </a:r>
            <a:endParaRPr lang="en-US" sz="1400" dirty="0"/>
          </a:p>
          <a:p>
            <a:r>
              <a:rPr lang="en-US" sz="1400" dirty="0"/>
              <a:t> </a:t>
            </a:r>
          </a:p>
          <a:p>
            <a:r>
              <a:rPr lang="en-US" sz="1400" dirty="0"/>
              <a:t>In the New Testament, order grows out of shared life in Christ.</a:t>
            </a:r>
          </a:p>
          <a:p>
            <a:r>
              <a:rPr lang="en-US" sz="1400" dirty="0"/>
              <a:t>It is not imposed from above.</a:t>
            </a:r>
          </a:p>
          <a:p>
            <a:r>
              <a:rPr lang="en-US" sz="1400" dirty="0"/>
              <a:t> </a:t>
            </a:r>
          </a:p>
          <a:p>
            <a:r>
              <a:rPr lang="en-US" sz="1400" b="1" dirty="0"/>
              <a:t>1 Corinthians 14:33</a:t>
            </a:r>
            <a:endParaRPr lang="en-US" sz="1400" dirty="0"/>
          </a:p>
          <a:p>
            <a:r>
              <a:rPr lang="en-US" sz="1400" dirty="0"/>
              <a:t> </a:t>
            </a:r>
          </a:p>
          <a:p>
            <a:r>
              <a:rPr lang="en-US" sz="1400" dirty="0"/>
              <a:t>“For God is not a God of disorder but of peace.”</a:t>
            </a:r>
          </a:p>
          <a:p>
            <a:r>
              <a:rPr lang="en-US" sz="1400" dirty="0"/>
              <a:t> </a:t>
            </a:r>
          </a:p>
          <a:p>
            <a:r>
              <a:rPr lang="en-US" sz="1400" dirty="0"/>
              <a:t>Peace flows from God’s presence, not from strict regulation.</a:t>
            </a:r>
          </a:p>
          <a:p>
            <a:r>
              <a:rPr lang="en-US" sz="1400" dirty="0"/>
              <a:t> </a:t>
            </a:r>
          </a:p>
          <a:p>
            <a:r>
              <a:rPr lang="en-US" sz="1400" dirty="0"/>
              <a:t>Order is the fruit of the Spirit working in people, not the result of tight systems.</a:t>
            </a:r>
          </a:p>
          <a:p>
            <a:r>
              <a:rPr lang="en-US" sz="1400" dirty="0"/>
              <a:t> </a:t>
            </a:r>
          </a:p>
          <a:p>
            <a:r>
              <a:rPr lang="en-US" sz="1400" dirty="0"/>
              <a:t>  </a:t>
            </a:r>
          </a:p>
          <a:p>
            <a:r>
              <a:rPr lang="en-US" sz="1400" b="1" dirty="0"/>
              <a:t>2. Authority Is Functional, Not Positional</a:t>
            </a:r>
            <a:endParaRPr lang="en-US" sz="1400" dirty="0"/>
          </a:p>
          <a:p>
            <a:r>
              <a:rPr lang="en-US" sz="1400" dirty="0"/>
              <a:t> </a:t>
            </a:r>
          </a:p>
          <a:p>
            <a:r>
              <a:rPr lang="en-US" sz="1400" dirty="0"/>
              <a:t>Authority exists, but it serves the body.</a:t>
            </a:r>
          </a:p>
          <a:p>
            <a:r>
              <a:rPr lang="en-US" sz="1400" dirty="0"/>
              <a:t>It is not a chain of command.</a:t>
            </a:r>
          </a:p>
          <a:p>
            <a:r>
              <a:rPr lang="en-US" sz="1400" dirty="0"/>
              <a:t> </a:t>
            </a:r>
          </a:p>
          <a:p>
            <a:r>
              <a:rPr lang="en-US" sz="1400" b="1" dirty="0"/>
              <a:t>Ephesians 4:11–12</a:t>
            </a:r>
            <a:endParaRPr lang="en-US" sz="1400" dirty="0"/>
          </a:p>
          <a:p>
            <a:r>
              <a:rPr lang="en-US" sz="1400" dirty="0"/>
              <a:t> </a:t>
            </a:r>
          </a:p>
          <a:p>
            <a:r>
              <a:rPr lang="en-US" sz="1400" dirty="0"/>
              <a:t>“It was he who gave some as apostles, some as prophets, some as evangelists, and some as pastors and teachers, to equip the saints.”</a:t>
            </a:r>
          </a:p>
          <a:p>
            <a:r>
              <a:rPr lang="en-US" sz="1400" dirty="0"/>
              <a:t> </a:t>
            </a:r>
          </a:p>
          <a:p>
            <a:r>
              <a:rPr lang="en-US" sz="1400" dirty="0"/>
              <a:t>Leaders equip.</a:t>
            </a:r>
          </a:p>
          <a:p>
            <a:r>
              <a:rPr lang="en-US" sz="1400" dirty="0"/>
              <a:t>They do not control.</a:t>
            </a:r>
          </a:p>
          <a:p>
            <a:r>
              <a:rPr lang="en-US" sz="1400" dirty="0"/>
              <a:t> </a:t>
            </a:r>
          </a:p>
          <a:p>
            <a:r>
              <a:rPr lang="en-US" sz="1400" dirty="0"/>
              <a:t>Their role is temporary and purpose-driven.</a:t>
            </a:r>
          </a:p>
          <a:p>
            <a:r>
              <a:rPr lang="en-US" sz="1400" dirty="0"/>
              <a:t>  </a:t>
            </a:r>
          </a:p>
          <a:p>
            <a:r>
              <a:rPr lang="en-US" sz="1400" dirty="0"/>
              <a:t> </a:t>
            </a:r>
          </a:p>
          <a:p>
            <a:r>
              <a:rPr lang="en-US" sz="1400" b="1" dirty="0"/>
              <a:t>3. Leadership Is Plural, Not Centralized</a:t>
            </a:r>
            <a:endParaRPr lang="en-US" sz="1400" dirty="0"/>
          </a:p>
          <a:p>
            <a:r>
              <a:rPr lang="en-US" sz="1400" dirty="0"/>
              <a:t> </a:t>
            </a:r>
          </a:p>
          <a:p>
            <a:r>
              <a:rPr lang="en-US" sz="1400" dirty="0"/>
              <a:t>The New Testament avoids single-point control.</a:t>
            </a:r>
          </a:p>
          <a:p>
            <a:r>
              <a:rPr lang="en-US" sz="1400" dirty="0"/>
              <a:t> </a:t>
            </a:r>
          </a:p>
          <a:p>
            <a:r>
              <a:rPr lang="en-US" sz="1400" b="1" dirty="0"/>
              <a:t>Acts 14:23</a:t>
            </a:r>
            <a:endParaRPr lang="en-US" sz="1400" dirty="0"/>
          </a:p>
          <a:p>
            <a:r>
              <a:rPr lang="en-US" sz="1400" dirty="0"/>
              <a:t> </a:t>
            </a:r>
          </a:p>
          <a:p>
            <a:r>
              <a:rPr lang="en-US" sz="1400" dirty="0"/>
              <a:t>“They appointed elders for them in the various churches.”</a:t>
            </a:r>
          </a:p>
          <a:p>
            <a:r>
              <a:rPr lang="en-US" sz="1400" dirty="0"/>
              <a:t> </a:t>
            </a:r>
          </a:p>
          <a:p>
            <a:r>
              <a:rPr lang="en-US" sz="1400" dirty="0"/>
              <a:t>Plural elders prevent domination.</a:t>
            </a:r>
          </a:p>
          <a:p>
            <a:r>
              <a:rPr lang="en-US" sz="1400" dirty="0"/>
              <a:t>Shared leadership limits abuse.</a:t>
            </a:r>
          </a:p>
          <a:p>
            <a:r>
              <a:rPr lang="en-US" sz="1400" dirty="0"/>
              <a:t> </a:t>
            </a:r>
          </a:p>
          <a:p>
            <a:r>
              <a:rPr lang="en-US" sz="1400" dirty="0"/>
              <a:t>This keeps authority relational and accountable.</a:t>
            </a:r>
          </a:p>
          <a:p>
            <a:r>
              <a:rPr lang="en-US" sz="1400" dirty="0"/>
              <a:t> </a:t>
            </a:r>
          </a:p>
          <a:p>
            <a:r>
              <a:rPr lang="en-US" sz="1400" dirty="0"/>
              <a:t> </a:t>
            </a:r>
          </a:p>
          <a:p>
            <a:r>
              <a:rPr lang="en-US" sz="1400" b="1" dirty="0"/>
              <a:t>4. Submission Is Mutual, Not Coerced</a:t>
            </a:r>
            <a:endParaRPr lang="en-US" sz="1400" dirty="0"/>
          </a:p>
          <a:p>
            <a:r>
              <a:rPr lang="en-US" sz="1400" dirty="0"/>
              <a:t> </a:t>
            </a:r>
          </a:p>
          <a:p>
            <a:r>
              <a:rPr lang="en-US" sz="1400" dirty="0"/>
              <a:t>Submission is voluntary and reciprocal.</a:t>
            </a:r>
          </a:p>
          <a:p>
            <a:r>
              <a:rPr lang="en-US" sz="1400" dirty="0"/>
              <a:t> </a:t>
            </a:r>
          </a:p>
          <a:p>
            <a:r>
              <a:rPr lang="en-US" sz="1400" b="1" dirty="0"/>
              <a:t>Ephesians 5:21</a:t>
            </a:r>
            <a:endParaRPr lang="en-US" sz="1400" dirty="0"/>
          </a:p>
          <a:p>
            <a:r>
              <a:rPr lang="en-US" sz="1400" dirty="0"/>
              <a:t> </a:t>
            </a:r>
          </a:p>
          <a:p>
            <a:r>
              <a:rPr lang="en-US" sz="1400" dirty="0"/>
              <a:t>“Submitting to one another out of reverence for Christ.”</a:t>
            </a:r>
          </a:p>
          <a:p>
            <a:r>
              <a:rPr lang="en-US" sz="1400" dirty="0"/>
              <a:t> </a:t>
            </a:r>
          </a:p>
          <a:p>
            <a:r>
              <a:rPr lang="en-US" sz="1400" dirty="0"/>
              <a:t>This removes hierarchy as a control tool.</a:t>
            </a:r>
          </a:p>
          <a:p>
            <a:r>
              <a:rPr lang="en-US" sz="1400" dirty="0"/>
              <a:t> </a:t>
            </a:r>
          </a:p>
          <a:p>
            <a:r>
              <a:rPr lang="en-US" sz="1400" dirty="0"/>
              <a:t>Submission flows from shared reverence, not fear.</a:t>
            </a:r>
          </a:p>
          <a:p>
            <a:r>
              <a:rPr lang="en-US" sz="1400" dirty="0"/>
              <a:t> </a:t>
            </a:r>
          </a:p>
          <a:p>
            <a:r>
              <a:rPr lang="en-US" sz="1400" dirty="0"/>
              <a:t> </a:t>
            </a:r>
          </a:p>
          <a:p>
            <a:r>
              <a:rPr lang="en-US" sz="1400" b="1" dirty="0"/>
              <a:t>5. Teaching Guides Conscience, Not Compliance</a:t>
            </a:r>
            <a:endParaRPr lang="en-US" sz="1400" dirty="0"/>
          </a:p>
          <a:p>
            <a:r>
              <a:rPr lang="en-US" sz="1400" dirty="0"/>
              <a:t> </a:t>
            </a:r>
          </a:p>
          <a:p>
            <a:r>
              <a:rPr lang="en-US" sz="1400" dirty="0"/>
              <a:t>Teaching shapes understanding.</a:t>
            </a:r>
          </a:p>
          <a:p>
            <a:r>
              <a:rPr lang="en-US" sz="1400" dirty="0"/>
              <a:t>It does not replace conscience.</a:t>
            </a:r>
          </a:p>
          <a:p>
            <a:r>
              <a:rPr lang="en-US" sz="1400" dirty="0"/>
              <a:t> </a:t>
            </a:r>
          </a:p>
          <a:p>
            <a:r>
              <a:rPr lang="en-US" sz="1400" b="1" dirty="0"/>
              <a:t>Romans 14:5</a:t>
            </a:r>
            <a:endParaRPr lang="en-US" sz="1400" dirty="0"/>
          </a:p>
          <a:p>
            <a:r>
              <a:rPr lang="en-US" sz="1400" dirty="0"/>
              <a:t> </a:t>
            </a:r>
          </a:p>
          <a:p>
            <a:r>
              <a:rPr lang="en-US" sz="1400" dirty="0"/>
              <a:t>“Each person must be fully convinced in his own mind.”</a:t>
            </a:r>
          </a:p>
          <a:p>
            <a:r>
              <a:rPr lang="en-US" sz="1400" dirty="0"/>
              <a:t> </a:t>
            </a:r>
          </a:p>
          <a:p>
            <a:r>
              <a:rPr lang="en-US" sz="1400" dirty="0"/>
              <a:t>The apostles respected personal conviction in non-essential matters.</a:t>
            </a:r>
          </a:p>
          <a:p>
            <a:r>
              <a:rPr lang="en-US" sz="1400" dirty="0"/>
              <a:t> </a:t>
            </a:r>
          </a:p>
          <a:p>
            <a:r>
              <a:rPr lang="en-US" sz="1400" dirty="0"/>
              <a:t>Systems demand uniformity.</a:t>
            </a:r>
          </a:p>
          <a:p>
            <a:r>
              <a:rPr lang="en-US" sz="1400" dirty="0"/>
              <a:t>The New Testament allows space for growth.</a:t>
            </a:r>
          </a:p>
          <a:p>
            <a:r>
              <a:rPr lang="en-US" sz="1400" dirty="0"/>
              <a:t> </a:t>
            </a:r>
          </a:p>
          <a:p>
            <a:r>
              <a:rPr lang="en-US" sz="1400" dirty="0"/>
              <a:t> </a:t>
            </a:r>
          </a:p>
          <a:p>
            <a:r>
              <a:rPr lang="en-US" sz="1400" b="1" dirty="0"/>
              <a:t>6. Correction Restores, Not Punishes</a:t>
            </a:r>
            <a:endParaRPr lang="en-US" sz="1400" dirty="0"/>
          </a:p>
          <a:p>
            <a:r>
              <a:rPr lang="en-US" sz="1400" dirty="0"/>
              <a:t> </a:t>
            </a:r>
          </a:p>
          <a:p>
            <a:r>
              <a:rPr lang="en-US" sz="1400" dirty="0"/>
              <a:t>Discipline exists, but its goal is restoration.</a:t>
            </a:r>
          </a:p>
          <a:p>
            <a:r>
              <a:rPr lang="en-US" sz="1400" dirty="0"/>
              <a:t> </a:t>
            </a:r>
          </a:p>
          <a:p>
            <a:r>
              <a:rPr lang="en-US" sz="1400" b="1" dirty="0"/>
              <a:t>Galatians 6:1</a:t>
            </a:r>
            <a:endParaRPr lang="en-US" sz="1400" dirty="0"/>
          </a:p>
          <a:p>
            <a:r>
              <a:rPr lang="en-US" sz="1400" dirty="0"/>
              <a:t> </a:t>
            </a:r>
          </a:p>
          <a:p>
            <a:r>
              <a:rPr lang="en-US" sz="1400" dirty="0"/>
              <a:t>“Restore such a person in a spirit of gentleness.”</a:t>
            </a:r>
          </a:p>
          <a:p>
            <a:r>
              <a:rPr lang="en-US" sz="1400" dirty="0"/>
              <a:t> </a:t>
            </a:r>
          </a:p>
          <a:p>
            <a:r>
              <a:rPr lang="en-US" sz="1400" dirty="0"/>
              <a:t>Gentleness protects dignity.</a:t>
            </a:r>
          </a:p>
          <a:p>
            <a:r>
              <a:rPr lang="en-US" sz="1400" dirty="0"/>
              <a:t>Fear-based systems use discipline to maintain power.</a:t>
            </a:r>
          </a:p>
          <a:p>
            <a:r>
              <a:rPr lang="en-US" sz="1400" dirty="0"/>
              <a:t> </a:t>
            </a:r>
          </a:p>
          <a:p>
            <a:r>
              <a:rPr lang="en-US" sz="1400" dirty="0"/>
              <a:t>Grace-based order uses it to heal.</a:t>
            </a:r>
          </a:p>
          <a:p>
            <a:r>
              <a:rPr lang="en-US" sz="1400" dirty="0"/>
              <a:t> </a:t>
            </a:r>
          </a:p>
          <a:p>
            <a:r>
              <a:rPr lang="en-US" sz="1400" dirty="0"/>
              <a:t> </a:t>
            </a:r>
          </a:p>
          <a:p>
            <a:r>
              <a:rPr lang="en-US" sz="1400" b="1" dirty="0"/>
              <a:t>7. Freedom Is Protected, Not Feared</a:t>
            </a:r>
            <a:endParaRPr lang="en-US" sz="1400" dirty="0"/>
          </a:p>
          <a:p>
            <a:r>
              <a:rPr lang="en-US" sz="1400" dirty="0"/>
              <a:t> </a:t>
            </a:r>
          </a:p>
          <a:p>
            <a:r>
              <a:rPr lang="en-US" sz="1400" dirty="0"/>
              <a:t>Freedom is not chaos.</a:t>
            </a:r>
          </a:p>
          <a:p>
            <a:r>
              <a:rPr lang="en-US" sz="1400" dirty="0"/>
              <a:t>It is responsibility before God.</a:t>
            </a:r>
          </a:p>
          <a:p>
            <a:r>
              <a:rPr lang="en-US" sz="1400" dirty="0"/>
              <a:t> </a:t>
            </a:r>
          </a:p>
          <a:p>
            <a:r>
              <a:rPr lang="en-US" sz="1400" b="1" dirty="0"/>
              <a:t>Galatians 5:13</a:t>
            </a:r>
            <a:endParaRPr lang="en-US" sz="1400" dirty="0"/>
          </a:p>
          <a:p>
            <a:r>
              <a:rPr lang="en-US" sz="1400" dirty="0"/>
              <a:t> </a:t>
            </a:r>
          </a:p>
          <a:p>
            <a:r>
              <a:rPr lang="en-US" sz="1400" dirty="0"/>
              <a:t>“You were called to freedom… only do not use your freedom as an opportunity for the flesh.”</a:t>
            </a:r>
          </a:p>
          <a:p>
            <a:r>
              <a:rPr lang="en-US" sz="1400" dirty="0"/>
              <a:t> </a:t>
            </a:r>
          </a:p>
          <a:p>
            <a:r>
              <a:rPr lang="en-US" sz="1400" dirty="0"/>
              <a:t>The solution to misuse is love, not control.</a:t>
            </a:r>
          </a:p>
          <a:p>
            <a:r>
              <a:rPr lang="en-US" sz="1400" dirty="0"/>
              <a:t> </a:t>
            </a:r>
          </a:p>
          <a:p>
            <a:r>
              <a:rPr lang="en-US" sz="1400" dirty="0"/>
              <a:t> </a:t>
            </a:r>
          </a:p>
          <a:p>
            <a:r>
              <a:rPr lang="en-US" sz="1400" b="1" dirty="0"/>
              <a:t>8. Unity Is Rooted in Christ, Not Rules</a:t>
            </a:r>
            <a:endParaRPr lang="en-US" sz="1400" dirty="0"/>
          </a:p>
          <a:p>
            <a:r>
              <a:rPr lang="en-US" sz="1400" dirty="0"/>
              <a:t> </a:t>
            </a:r>
          </a:p>
          <a:p>
            <a:r>
              <a:rPr lang="en-US" sz="1400" dirty="0"/>
              <a:t>Unity comes from shared life in Christ.</a:t>
            </a:r>
          </a:p>
          <a:p>
            <a:r>
              <a:rPr lang="en-US" sz="1400" dirty="0"/>
              <a:t> </a:t>
            </a:r>
          </a:p>
          <a:p>
            <a:r>
              <a:rPr lang="en-US" sz="1400" b="1" dirty="0"/>
              <a:t>Philippians 2:1–2</a:t>
            </a:r>
            <a:endParaRPr lang="en-US" sz="1400" dirty="0"/>
          </a:p>
          <a:p>
            <a:r>
              <a:rPr lang="en-US" sz="1400" dirty="0"/>
              <a:t> </a:t>
            </a:r>
          </a:p>
          <a:p>
            <a:r>
              <a:rPr lang="en-US" sz="1400" dirty="0"/>
              <a:t>“If there is any encouragement in Christ… be of the same mind.”</a:t>
            </a:r>
          </a:p>
          <a:p>
            <a:r>
              <a:rPr lang="en-US" sz="1400" dirty="0"/>
              <a:t> </a:t>
            </a:r>
          </a:p>
          <a:p>
            <a:r>
              <a:rPr lang="en-US" sz="1400" dirty="0"/>
              <a:t>Unity is cultivated, not enforced.</a:t>
            </a:r>
          </a:p>
          <a:p>
            <a:r>
              <a:rPr lang="en-US" sz="1400" dirty="0"/>
              <a:t> </a:t>
            </a:r>
          </a:p>
          <a:p>
            <a:r>
              <a:rPr lang="en-US" sz="1400" dirty="0"/>
              <a:t>Rules can create compliance.</a:t>
            </a:r>
          </a:p>
          <a:p>
            <a:r>
              <a:rPr lang="en-US" sz="1400" dirty="0"/>
              <a:t>They cannot create love.</a:t>
            </a:r>
          </a:p>
          <a:p>
            <a:r>
              <a:rPr lang="en-US" sz="1400" dirty="0"/>
              <a:t> </a:t>
            </a:r>
          </a:p>
          <a:p>
            <a:r>
              <a:rPr lang="en-US" sz="1400" dirty="0"/>
              <a:t> </a:t>
            </a:r>
          </a:p>
          <a:p>
            <a:r>
              <a:rPr lang="en-US" sz="1400" b="1" dirty="0"/>
              <a:t>9. Decisions Are Discerned, Not Dictated</a:t>
            </a:r>
            <a:endParaRPr lang="en-US" sz="1400" dirty="0"/>
          </a:p>
          <a:p>
            <a:r>
              <a:rPr lang="en-US" sz="1400" dirty="0"/>
              <a:t> </a:t>
            </a:r>
          </a:p>
          <a:p>
            <a:r>
              <a:rPr lang="en-US" sz="1400" dirty="0"/>
              <a:t>Major decisions were made together.</a:t>
            </a:r>
          </a:p>
          <a:p>
            <a:r>
              <a:rPr lang="en-US" sz="1400" dirty="0"/>
              <a:t> </a:t>
            </a:r>
          </a:p>
          <a:p>
            <a:r>
              <a:rPr lang="en-US" sz="1400" b="1" dirty="0"/>
              <a:t>Acts 15:28</a:t>
            </a:r>
            <a:endParaRPr lang="en-US" sz="1400" dirty="0"/>
          </a:p>
          <a:p>
            <a:r>
              <a:rPr lang="en-US" sz="1400" dirty="0"/>
              <a:t> </a:t>
            </a:r>
          </a:p>
          <a:p>
            <a:r>
              <a:rPr lang="en-US" sz="1400" dirty="0"/>
              <a:t>“For it seemed best to the Holy Spirit and to us…”</a:t>
            </a:r>
          </a:p>
          <a:p>
            <a:r>
              <a:rPr lang="en-US" sz="1400" dirty="0"/>
              <a:t> </a:t>
            </a:r>
          </a:p>
          <a:p>
            <a:r>
              <a:rPr lang="en-US" sz="1400" dirty="0"/>
              <a:t>This shows:</a:t>
            </a:r>
          </a:p>
          <a:p>
            <a:r>
              <a:rPr lang="en-US" sz="1400" dirty="0"/>
              <a:t> </a:t>
            </a:r>
          </a:p>
          <a:p>
            <a:pPr rtl="0" fontAlgn="ctr"/>
            <a:r>
              <a:rPr lang="en-US" sz="1400" dirty="0"/>
              <a:t>prayer</a:t>
            </a:r>
          </a:p>
          <a:p>
            <a:pPr rtl="0" fontAlgn="ctr"/>
            <a:r>
              <a:rPr lang="en-US" sz="1400" dirty="0"/>
              <a:t>listening</a:t>
            </a:r>
          </a:p>
          <a:p>
            <a:pPr rtl="0" fontAlgn="ctr"/>
            <a:r>
              <a:rPr lang="en-US" sz="1400" dirty="0"/>
              <a:t>consensus</a:t>
            </a:r>
          </a:p>
          <a:p>
            <a:pPr rtl="0" fontAlgn="ctr"/>
            <a:r>
              <a:rPr lang="en-US" sz="1400" dirty="0"/>
              <a:t>humility</a:t>
            </a:r>
          </a:p>
          <a:p>
            <a:r>
              <a:rPr lang="en-US" sz="1400" dirty="0"/>
              <a:t> </a:t>
            </a:r>
          </a:p>
          <a:p>
            <a:r>
              <a:rPr lang="en-US" sz="1400" dirty="0"/>
              <a:t>No single authority claimed control.</a:t>
            </a:r>
          </a:p>
          <a:p>
            <a:r>
              <a:rPr lang="en-US" sz="1400" dirty="0"/>
              <a:t> </a:t>
            </a:r>
          </a:p>
          <a:p>
            <a:r>
              <a:rPr lang="en-US" sz="1400" dirty="0"/>
              <a:t> </a:t>
            </a:r>
          </a:p>
          <a:p>
            <a:r>
              <a:rPr lang="en-US" sz="1400" b="1" dirty="0"/>
              <a:t>10. Boundaries Are Clear but Few</a:t>
            </a:r>
            <a:endParaRPr lang="en-US" sz="1400" dirty="0"/>
          </a:p>
          <a:p>
            <a:r>
              <a:rPr lang="en-US" sz="1400" dirty="0"/>
              <a:t> </a:t>
            </a:r>
          </a:p>
          <a:p>
            <a:r>
              <a:rPr lang="en-US" sz="1400" dirty="0"/>
              <a:t>The apostles focused on essentials.</a:t>
            </a:r>
          </a:p>
          <a:p>
            <a:r>
              <a:rPr lang="en-US" sz="1400" dirty="0"/>
              <a:t> </a:t>
            </a:r>
          </a:p>
          <a:p>
            <a:r>
              <a:rPr lang="en-US" sz="1400" b="1" dirty="0"/>
              <a:t>Acts 15:19–20</a:t>
            </a:r>
            <a:endParaRPr lang="en-US" sz="1400" dirty="0"/>
          </a:p>
          <a:p>
            <a:r>
              <a:rPr lang="en-US" sz="1400" dirty="0"/>
              <a:t> </a:t>
            </a:r>
          </a:p>
          <a:p>
            <a:r>
              <a:rPr lang="en-US" sz="1400" dirty="0"/>
              <a:t>“We should not cause extra difficulty for those Gentiles who are turning to God.”</a:t>
            </a:r>
          </a:p>
          <a:p>
            <a:r>
              <a:rPr lang="en-US" sz="1400" dirty="0"/>
              <a:t> </a:t>
            </a:r>
          </a:p>
          <a:p>
            <a:r>
              <a:rPr lang="en-US" sz="1400" dirty="0"/>
              <a:t>They resisted over-regulation.</a:t>
            </a:r>
          </a:p>
          <a:p>
            <a:r>
              <a:rPr lang="en-US" sz="1400" dirty="0"/>
              <a:t> </a:t>
            </a:r>
          </a:p>
          <a:p>
            <a:r>
              <a:rPr lang="en-US" sz="1400" dirty="0"/>
              <a:t>Clarity without excess preserves freedom.</a:t>
            </a:r>
          </a:p>
          <a:p>
            <a:r>
              <a:rPr lang="en-US" sz="1400" dirty="0"/>
              <a:t> </a:t>
            </a:r>
          </a:p>
          <a:p>
            <a:r>
              <a:rPr lang="en-US" sz="1400" dirty="0"/>
              <a:t> </a:t>
            </a:r>
          </a:p>
          <a:p>
            <a:r>
              <a:rPr lang="en-US" sz="1400" b="1" dirty="0"/>
              <a:t>11. Christ Remains the Only Head</a:t>
            </a:r>
            <a:endParaRPr lang="en-US" sz="1400" dirty="0"/>
          </a:p>
          <a:p>
            <a:r>
              <a:rPr lang="en-US" sz="1400" dirty="0"/>
              <a:t> </a:t>
            </a:r>
          </a:p>
          <a:p>
            <a:r>
              <a:rPr lang="en-US" sz="1400" dirty="0"/>
              <a:t>No structure replaces Christ’s authority.</a:t>
            </a:r>
          </a:p>
          <a:p>
            <a:r>
              <a:rPr lang="en-US" sz="1400" dirty="0"/>
              <a:t> </a:t>
            </a:r>
          </a:p>
          <a:p>
            <a:r>
              <a:rPr lang="en-US" sz="1400" b="1" dirty="0"/>
              <a:t>Colossians 1:18</a:t>
            </a:r>
            <a:endParaRPr lang="en-US" sz="1400" dirty="0"/>
          </a:p>
          <a:p>
            <a:r>
              <a:rPr lang="en-US" sz="1400" dirty="0"/>
              <a:t> </a:t>
            </a:r>
          </a:p>
          <a:p>
            <a:r>
              <a:rPr lang="en-US" sz="1400" dirty="0"/>
              <a:t>“He himself is the head of the body, the church.”</a:t>
            </a:r>
          </a:p>
          <a:p>
            <a:r>
              <a:rPr lang="en-US" sz="1400" dirty="0"/>
              <a:t> </a:t>
            </a:r>
          </a:p>
          <a:p>
            <a:r>
              <a:rPr lang="en-US" sz="1400" dirty="0"/>
              <a:t>Every human structure is temporary.</a:t>
            </a:r>
          </a:p>
          <a:p>
            <a:r>
              <a:rPr lang="en-US" sz="1400" dirty="0"/>
              <a:t>Christ alone governs the body.</a:t>
            </a:r>
          </a:p>
          <a:p>
            <a:r>
              <a:rPr lang="en-US" sz="1400" dirty="0"/>
              <a:t> </a:t>
            </a:r>
          </a:p>
          <a:p>
            <a:r>
              <a:rPr lang="en-US" sz="1400" dirty="0"/>
              <a:t> </a:t>
            </a:r>
          </a:p>
          <a:p>
            <a:r>
              <a:rPr lang="en-US" sz="1400" b="1" dirty="0"/>
              <a:t>Summary</a:t>
            </a:r>
            <a:endParaRPr lang="en-US" sz="1400" dirty="0"/>
          </a:p>
          <a:p>
            <a:r>
              <a:rPr lang="en-US" sz="1400" dirty="0"/>
              <a:t> </a:t>
            </a:r>
          </a:p>
          <a:p>
            <a:r>
              <a:rPr lang="en-US" sz="1400" dirty="0"/>
              <a:t>The New Testament balance looks like this:</a:t>
            </a:r>
          </a:p>
          <a:p>
            <a:r>
              <a:rPr lang="en-US" sz="1400" dirty="0"/>
              <a:t> </a:t>
            </a:r>
          </a:p>
          <a:p>
            <a:pPr rtl="0" fontAlgn="ctr"/>
            <a:r>
              <a:rPr lang="en-US" sz="1400" dirty="0"/>
              <a:t>Order without coercion</a:t>
            </a:r>
          </a:p>
          <a:p>
            <a:pPr rtl="0" fontAlgn="ctr"/>
            <a:r>
              <a:rPr lang="en-US" sz="1400" dirty="0"/>
              <a:t>Leadership without domination</a:t>
            </a:r>
          </a:p>
          <a:p>
            <a:pPr rtl="0" fontAlgn="ctr"/>
            <a:r>
              <a:rPr lang="en-US" sz="1400" dirty="0"/>
              <a:t>Discipline without shame</a:t>
            </a:r>
          </a:p>
          <a:p>
            <a:pPr rtl="0" fontAlgn="ctr"/>
            <a:r>
              <a:rPr lang="en-US" sz="1400" dirty="0"/>
              <a:t>Unity without uniformity</a:t>
            </a:r>
          </a:p>
          <a:p>
            <a:pPr rtl="0" fontAlgn="ctr"/>
            <a:r>
              <a:rPr lang="en-US" sz="1400" dirty="0"/>
              <a:t>Authority without control</a:t>
            </a:r>
          </a:p>
          <a:p>
            <a:r>
              <a:rPr lang="en-US" sz="1400" dirty="0"/>
              <a:t> </a:t>
            </a:r>
          </a:p>
          <a:p>
            <a:r>
              <a:rPr lang="en-US" sz="1400" dirty="0"/>
              <a:t>This balance works only when trust in God’s righteousness remains central.</a:t>
            </a:r>
          </a:p>
          <a:p>
            <a:r>
              <a:rPr lang="en-US" sz="1400" dirty="0"/>
              <a:t> </a:t>
            </a:r>
          </a:p>
          <a:p>
            <a:r>
              <a:rPr lang="en-US" sz="1400" dirty="0"/>
              <a:t>Once fear replaces trust,</a:t>
            </a:r>
          </a:p>
          <a:p>
            <a:r>
              <a:rPr lang="en-US" sz="1400" dirty="0"/>
              <a:t>control replaces order.</a:t>
            </a:r>
          </a:p>
          <a:p>
            <a:r>
              <a:rPr lang="en-US" sz="1400" dirty="0"/>
              <a:t> </a:t>
            </a:r>
          </a:p>
        </p:txBody>
      </p:sp>
      <p:sp>
        <p:nvSpPr>
          <p:cNvPr id="4" name="Slide Number Placeholder 3">
            <a:extLst>
              <a:ext uri="{FF2B5EF4-FFF2-40B4-BE49-F238E27FC236}">
                <a16:creationId xmlns:a16="http://schemas.microsoft.com/office/drawing/2014/main" id="{633A805D-6798-6A50-3FDE-78961A60A5F8}"/>
              </a:ext>
            </a:extLst>
          </p:cNvPr>
          <p:cNvSpPr>
            <a:spLocks noGrp="1"/>
          </p:cNvSpPr>
          <p:nvPr>
            <p:ph type="sldNum" sz="quarter" idx="10"/>
          </p:nvPr>
        </p:nvSpPr>
        <p:spPr/>
        <p:txBody>
          <a:bodyPr/>
          <a:lstStyle/>
          <a:p>
            <a:pPr>
              <a:defRPr/>
            </a:pPr>
            <a:fld id="{07776858-791E-4C8D-8FA3-473B3AFECFAC}" type="slidenum">
              <a:rPr lang="en-US" smtClean="0"/>
              <a:pPr>
                <a:defRPr/>
              </a:pPr>
              <a:t>14</a:t>
            </a:fld>
            <a:endParaRPr lang="en-US" dirty="0"/>
          </a:p>
        </p:txBody>
      </p:sp>
    </p:spTree>
    <p:extLst>
      <p:ext uri="{BB962C8B-B14F-4D97-AF65-F5344CB8AC3E}">
        <p14:creationId xmlns:p14="http://schemas.microsoft.com/office/powerpoint/2010/main" val="432928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6050E-AAFB-F96E-FFF2-08DD01336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F964A-D05D-0ADB-7F37-0FDE0217FA1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3DCE469-ECBE-693A-E676-54AFA95C72C4}"/>
              </a:ext>
            </a:extLst>
          </p:cNvPr>
          <p:cNvSpPr>
            <a:spLocks noGrp="1"/>
          </p:cNvSpPr>
          <p:nvPr>
            <p:ph type="body" idx="1"/>
          </p:nvPr>
        </p:nvSpPr>
        <p:spPr/>
        <p:txBody>
          <a:bodyPr>
            <a:normAutofit/>
          </a:bodyPr>
          <a:lstStyle/>
          <a:p>
            <a:r>
              <a:rPr lang="en-US" sz="1400" dirty="0"/>
              <a:t> </a:t>
            </a:r>
          </a:p>
          <a:p>
            <a:endParaRPr lang="en-US" dirty="0"/>
          </a:p>
        </p:txBody>
      </p:sp>
      <p:sp>
        <p:nvSpPr>
          <p:cNvPr id="4" name="Slide Number Placeholder 3">
            <a:extLst>
              <a:ext uri="{FF2B5EF4-FFF2-40B4-BE49-F238E27FC236}">
                <a16:creationId xmlns:a16="http://schemas.microsoft.com/office/drawing/2014/main" id="{62BE09D7-999D-5FF0-4366-5C4C0CBE1003}"/>
              </a:ext>
            </a:extLst>
          </p:cNvPr>
          <p:cNvSpPr>
            <a:spLocks noGrp="1"/>
          </p:cNvSpPr>
          <p:nvPr>
            <p:ph type="sldNum" sz="quarter" idx="10"/>
          </p:nvPr>
        </p:nvSpPr>
        <p:spPr/>
        <p:txBody>
          <a:bodyPr/>
          <a:lstStyle/>
          <a:p>
            <a:pPr>
              <a:defRPr/>
            </a:pPr>
            <a:fld id="{07776858-791E-4C8D-8FA3-473B3AFECFAC}" type="slidenum">
              <a:rPr lang="en-US" smtClean="0"/>
              <a:pPr>
                <a:defRPr/>
              </a:pPr>
              <a:t>2</a:t>
            </a:fld>
            <a:endParaRPr lang="en-US" dirty="0"/>
          </a:p>
        </p:txBody>
      </p:sp>
    </p:spTree>
    <p:extLst>
      <p:ext uri="{BB962C8B-B14F-4D97-AF65-F5344CB8AC3E}">
        <p14:creationId xmlns:p14="http://schemas.microsoft.com/office/powerpoint/2010/main" val="1420920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E4408-1EE7-B5A7-FD46-A7AB43550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11DF2-AEFE-EEBA-179A-A1E8A31C640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F004FD0-4E62-79EB-EE79-2A86BD8C380F}"/>
              </a:ext>
            </a:extLst>
          </p:cNvPr>
          <p:cNvSpPr>
            <a:spLocks noGrp="1"/>
          </p:cNvSpPr>
          <p:nvPr>
            <p:ph type="body" idx="1"/>
          </p:nvPr>
        </p:nvSpPr>
        <p:spPr/>
        <p:txBody>
          <a:bodyPr>
            <a:normAutofit/>
          </a:bodyPr>
          <a:lstStyle/>
          <a:p>
            <a:r>
              <a:rPr lang="en-US" sz="1400" dirty="0"/>
              <a:t> </a:t>
            </a:r>
          </a:p>
          <a:p>
            <a:endParaRPr lang="en-US" dirty="0"/>
          </a:p>
        </p:txBody>
      </p:sp>
      <p:sp>
        <p:nvSpPr>
          <p:cNvPr id="4" name="Slide Number Placeholder 3">
            <a:extLst>
              <a:ext uri="{FF2B5EF4-FFF2-40B4-BE49-F238E27FC236}">
                <a16:creationId xmlns:a16="http://schemas.microsoft.com/office/drawing/2014/main" id="{5D3E2A51-51BA-E410-0182-3E82A43180CE}"/>
              </a:ext>
            </a:extLst>
          </p:cNvPr>
          <p:cNvSpPr>
            <a:spLocks noGrp="1"/>
          </p:cNvSpPr>
          <p:nvPr>
            <p:ph type="sldNum" sz="quarter" idx="10"/>
          </p:nvPr>
        </p:nvSpPr>
        <p:spPr/>
        <p:txBody>
          <a:bodyPr/>
          <a:lstStyle/>
          <a:p>
            <a:pPr>
              <a:defRPr/>
            </a:pPr>
            <a:fld id="{07776858-791E-4C8D-8FA3-473B3AFECFAC}" type="slidenum">
              <a:rPr lang="en-US" smtClean="0"/>
              <a:pPr>
                <a:defRPr/>
              </a:pPr>
              <a:t>3</a:t>
            </a:fld>
            <a:endParaRPr lang="en-US" dirty="0"/>
          </a:p>
        </p:txBody>
      </p:sp>
    </p:spTree>
    <p:extLst>
      <p:ext uri="{BB962C8B-B14F-4D97-AF65-F5344CB8AC3E}">
        <p14:creationId xmlns:p14="http://schemas.microsoft.com/office/powerpoint/2010/main" val="122407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rtl="0"/>
            <a:r>
              <a:rPr lang="en-US" sz="1400" b="1" i="0" u="none" strike="noStrike" kern="1200" baseline="0" dirty="0">
                <a:solidFill>
                  <a:schemeClr val="tx1"/>
                </a:solidFill>
                <a:latin typeface="+mn-lt"/>
                <a:ea typeface="ＭＳ Ｐゴシック" pitchFamily="-106" charset="-128"/>
                <a:cs typeface="ＭＳ Ｐゴシック" pitchFamily="-106" charset="-128"/>
              </a:rPr>
              <a:t>John 18:33-37</a:t>
            </a:r>
          </a:p>
          <a:p>
            <a:pPr rtl="0"/>
            <a:r>
              <a:rPr lang="en-US" sz="1400" b="0" i="0" u="none" strike="noStrike" kern="1200" baseline="0" dirty="0">
                <a:solidFill>
                  <a:schemeClr val="tx1"/>
                </a:solidFill>
                <a:latin typeface="+mn-lt"/>
                <a:ea typeface="ＭＳ Ｐゴシック" pitchFamily="-106" charset="-128"/>
                <a:cs typeface="ＭＳ Ｐゴシック" pitchFamily="-106" charset="-128"/>
              </a:rPr>
              <a:t>(33)  So Pilate went back into the governor’s residence, summoned Jesus, and asked him, “Are you the king of the Jews?”</a:t>
            </a:r>
          </a:p>
          <a:p>
            <a:pPr rtl="0"/>
            <a:r>
              <a:rPr lang="en-US" sz="1400" b="0" i="0" u="none" strike="noStrike" kern="1200" baseline="0" dirty="0">
                <a:solidFill>
                  <a:schemeClr val="tx1"/>
                </a:solidFill>
                <a:latin typeface="+mn-lt"/>
                <a:ea typeface="ＭＳ Ｐゴシック" pitchFamily="-106" charset="-128"/>
                <a:cs typeface="ＭＳ Ｐゴシック" pitchFamily="-106" charset="-128"/>
              </a:rPr>
              <a:t>(34)  Jesus replied, “Are you saying this on your own initiative, or have others told you about me?”</a:t>
            </a:r>
          </a:p>
          <a:p>
            <a:pPr rtl="0"/>
            <a:r>
              <a:rPr lang="en-US" sz="1400" b="0" i="0" u="none" strike="noStrike" kern="1200" baseline="0" dirty="0">
                <a:solidFill>
                  <a:schemeClr val="tx1"/>
                </a:solidFill>
                <a:latin typeface="+mn-lt"/>
                <a:ea typeface="ＭＳ Ｐゴシック" pitchFamily="-106" charset="-128"/>
                <a:cs typeface="ＭＳ Ｐゴシック" pitchFamily="-106" charset="-128"/>
              </a:rPr>
              <a:t>(35)  Pilate answered, “I am not a Jew, am I? Your own people and your chief priests handed you over to me. What have you done?”</a:t>
            </a:r>
          </a:p>
          <a:p>
            <a:pPr rtl="0"/>
            <a:r>
              <a:rPr lang="en-US" sz="1400" b="0" i="0" u="none" strike="noStrike" kern="1200" baseline="0" dirty="0">
                <a:solidFill>
                  <a:schemeClr val="tx1"/>
                </a:solidFill>
                <a:latin typeface="+mn-lt"/>
                <a:ea typeface="ＭＳ Ｐゴシック" pitchFamily="-106" charset="-128"/>
                <a:cs typeface="ＭＳ Ｐゴシック" pitchFamily="-106" charset="-128"/>
              </a:rPr>
              <a:t>(36)  Jesus replied, </a:t>
            </a:r>
            <a:r>
              <a:rPr lang="en-US" sz="1400" b="1" i="0" u="none" strike="noStrike" kern="1200" baseline="0" dirty="0">
                <a:solidFill>
                  <a:schemeClr val="tx1"/>
                </a:solidFill>
                <a:latin typeface="+mn-lt"/>
                <a:ea typeface="ＭＳ Ｐゴシック" pitchFamily="-106" charset="-128"/>
                <a:cs typeface="ＭＳ Ｐゴシック" pitchFamily="-106" charset="-128"/>
              </a:rPr>
              <a:t>“</a:t>
            </a:r>
            <a:r>
              <a:rPr lang="en-US" sz="1400" b="1" i="0" u="sng" strike="noStrike" kern="1200" baseline="0" dirty="0">
                <a:solidFill>
                  <a:schemeClr val="tx1"/>
                </a:solidFill>
                <a:latin typeface="+mn-lt"/>
                <a:ea typeface="ＭＳ Ｐゴシック" pitchFamily="-106" charset="-128"/>
                <a:cs typeface="ＭＳ Ｐゴシック" pitchFamily="-106" charset="-128"/>
              </a:rPr>
              <a:t>My kingdom is not from this world</a:t>
            </a:r>
            <a:r>
              <a:rPr lang="en-US" sz="1400" b="1" i="0" u="none" strike="noStrike" kern="1200" baseline="0" dirty="0">
                <a:solidFill>
                  <a:schemeClr val="tx1"/>
                </a:solidFill>
                <a:latin typeface="+mn-lt"/>
                <a:ea typeface="ＭＳ Ｐゴシック" pitchFamily="-106" charset="-128"/>
                <a:cs typeface="ＭＳ Ｐゴシック" pitchFamily="-106" charset="-128"/>
              </a:rPr>
              <a:t>. If my kingdom were from this world, my servants would be fighting to keep me from being handed over to the Jewish authorities. But as it is, my kingdom is not from here.”</a:t>
            </a:r>
          </a:p>
          <a:p>
            <a:pPr rtl="0"/>
            <a:r>
              <a:rPr lang="en-US" sz="1400" b="0" i="0" u="none" strike="noStrike" kern="1200" baseline="0" dirty="0">
                <a:solidFill>
                  <a:schemeClr val="tx1"/>
                </a:solidFill>
                <a:latin typeface="+mn-lt"/>
                <a:ea typeface="ＭＳ Ｐゴシック" pitchFamily="-106" charset="-128"/>
                <a:cs typeface="ＭＳ Ｐゴシック" pitchFamily="-106" charset="-128"/>
              </a:rPr>
              <a:t>(37)  Then Pilate said, “So you are a king!” Jesus replied, “You say that I am a king. </a:t>
            </a:r>
            <a:r>
              <a:rPr lang="en-US" sz="1400" b="1" i="0" u="none" strike="noStrike" kern="1200" baseline="0" dirty="0">
                <a:solidFill>
                  <a:schemeClr val="tx1"/>
                </a:solidFill>
                <a:latin typeface="+mn-lt"/>
                <a:ea typeface="ＭＳ Ｐゴシック" pitchFamily="-106" charset="-128"/>
                <a:cs typeface="ＭＳ Ｐゴシック" pitchFamily="-106" charset="-128"/>
              </a:rPr>
              <a:t>For this reason I was born, and for this reason I came into the world – </a:t>
            </a:r>
            <a:r>
              <a:rPr lang="en-US" sz="1400" b="1" i="0" u="sng" strike="noStrike" kern="1200" baseline="0" dirty="0">
                <a:solidFill>
                  <a:schemeClr val="tx1"/>
                </a:solidFill>
                <a:latin typeface="+mn-lt"/>
                <a:ea typeface="ＭＳ Ｐゴシック" pitchFamily="-106" charset="-128"/>
                <a:cs typeface="ＭＳ Ｐゴシック" pitchFamily="-106" charset="-128"/>
              </a:rPr>
              <a:t>to testify to the truth</a:t>
            </a:r>
            <a:r>
              <a:rPr lang="en-US" sz="1400" b="1" i="0" u="none" strike="noStrike" kern="1200" baseline="0" dirty="0">
                <a:solidFill>
                  <a:schemeClr val="tx1"/>
                </a:solidFill>
                <a:latin typeface="+mn-lt"/>
                <a:ea typeface="ＭＳ Ｐゴシック" pitchFamily="-106" charset="-128"/>
                <a:cs typeface="ＭＳ Ｐゴシック" pitchFamily="-106" charset="-128"/>
              </a:rPr>
              <a:t>. </a:t>
            </a:r>
            <a:r>
              <a:rPr lang="en-US" sz="1400" b="1" i="0" u="sng" strike="noStrike" kern="1200" baseline="0" dirty="0">
                <a:solidFill>
                  <a:schemeClr val="tx1"/>
                </a:solidFill>
                <a:latin typeface="+mn-lt"/>
                <a:ea typeface="ＭＳ Ｐゴシック" pitchFamily="-106" charset="-128"/>
                <a:cs typeface="ＭＳ Ｐゴシック" pitchFamily="-106" charset="-128"/>
              </a:rPr>
              <a:t>Everyone who belongs to the truth listens to my voice</a:t>
            </a:r>
            <a:r>
              <a:rPr lang="en-US" sz="1400" b="1" i="0" u="none" strike="noStrike" kern="1200" baseline="0" dirty="0">
                <a:solidFill>
                  <a:schemeClr val="tx1"/>
                </a:solidFill>
                <a:latin typeface="+mn-lt"/>
                <a:ea typeface="ＭＳ Ｐゴシック" pitchFamily="-106" charset="-128"/>
                <a:cs typeface="ＭＳ Ｐゴシック" pitchFamily="-106" charset="-128"/>
              </a:rPr>
              <a:t>.”</a:t>
            </a:r>
          </a:p>
          <a:p>
            <a:pPr rtl="0"/>
            <a:endParaRPr lang="en-US" sz="1400" b="1" i="0" u="none" strike="noStrike" kern="1200" baseline="0" dirty="0">
              <a:solidFill>
                <a:schemeClr val="tx1"/>
              </a:solidFill>
              <a:latin typeface="+mn-lt"/>
              <a:ea typeface="ＭＳ Ｐゴシック" pitchFamily="-106" charset="-128"/>
              <a:cs typeface="ＭＳ Ｐゴシック" pitchFamily="-106" charset="-128"/>
            </a:endParaRPr>
          </a:p>
          <a:p>
            <a:pPr rtl="0"/>
            <a:r>
              <a:rPr lang="en-US" sz="1400" b="0" i="0" u="none" strike="noStrike" kern="1200" baseline="0" dirty="0">
                <a:solidFill>
                  <a:schemeClr val="tx1"/>
                </a:solidFill>
                <a:latin typeface="+mn-lt"/>
                <a:ea typeface="ＭＳ Ｐゴシック" pitchFamily="-106" charset="-128"/>
                <a:cs typeface="ＭＳ Ｐゴシック" pitchFamily="-106" charset="-128"/>
              </a:rPr>
              <a:t>Joh 14:6</a:t>
            </a:r>
          </a:p>
          <a:p>
            <a:pPr rtl="0"/>
            <a:r>
              <a:rPr lang="en-US" sz="1400" b="0" i="0" u="none" strike="noStrike" kern="1200" baseline="0" dirty="0">
                <a:solidFill>
                  <a:schemeClr val="tx1"/>
                </a:solidFill>
                <a:latin typeface="+mn-lt"/>
                <a:ea typeface="ＭＳ Ｐゴシック" pitchFamily="-106" charset="-128"/>
                <a:cs typeface="ＭＳ Ｐゴシック" pitchFamily="-106" charset="-128"/>
              </a:rPr>
              <a:t>(6)  Jesus replied, “I am the way, and </a:t>
            </a:r>
            <a:r>
              <a:rPr lang="en-US" sz="1400" b="1" i="0" u="none" strike="noStrike" kern="1200" baseline="0" dirty="0">
                <a:solidFill>
                  <a:schemeClr val="tx1"/>
                </a:solidFill>
                <a:latin typeface="+mn-lt"/>
                <a:ea typeface="ＭＳ Ｐゴシック" pitchFamily="-106" charset="-128"/>
                <a:cs typeface="ＭＳ Ｐゴシック" pitchFamily="-106" charset="-128"/>
              </a:rPr>
              <a:t>the truth</a:t>
            </a:r>
            <a:r>
              <a:rPr lang="en-US" sz="1400" b="0" i="0" u="none" strike="noStrike" kern="1200" baseline="0" dirty="0">
                <a:solidFill>
                  <a:schemeClr val="tx1"/>
                </a:solidFill>
                <a:latin typeface="+mn-lt"/>
                <a:ea typeface="ＭＳ Ｐゴシック" pitchFamily="-106" charset="-128"/>
                <a:cs typeface="ＭＳ Ｐゴシック" pitchFamily="-106" charset="-128"/>
              </a:rPr>
              <a:t>, and the life. No one comes to the Father except through me.</a:t>
            </a:r>
          </a:p>
          <a:p>
            <a:pPr rtl="0"/>
            <a:endParaRPr lang="en-US" sz="1400" b="1" i="0" u="none" strike="noStrike" kern="1200" baseline="0" dirty="0">
              <a:solidFill>
                <a:schemeClr val="tx1"/>
              </a:solidFill>
              <a:latin typeface="+mn-lt"/>
              <a:ea typeface="ＭＳ Ｐゴシック" pitchFamily="-106" charset="-128"/>
              <a:cs typeface="ＭＳ Ｐゴシック" pitchFamily="-106" charset="-128"/>
            </a:endParaRPr>
          </a:p>
          <a:p>
            <a:pPr rtl="0"/>
            <a:r>
              <a:rPr lang="en-US" sz="1400" b="0" i="0" u="none" strike="noStrike" kern="1200" baseline="0" dirty="0">
                <a:solidFill>
                  <a:schemeClr val="tx1"/>
                </a:solidFill>
                <a:latin typeface="+mn-lt"/>
                <a:ea typeface="ＭＳ Ｐゴシック" pitchFamily="-106" charset="-128"/>
                <a:cs typeface="ＭＳ Ｐゴシック" pitchFamily="-106" charset="-128"/>
              </a:rPr>
              <a:t>Joh 14:23</a:t>
            </a:r>
          </a:p>
          <a:p>
            <a:pPr rtl="0"/>
            <a:r>
              <a:rPr lang="en-US" sz="1400" b="0" i="0" u="none" strike="noStrike" kern="1200" baseline="0" dirty="0">
                <a:solidFill>
                  <a:schemeClr val="tx1"/>
                </a:solidFill>
                <a:latin typeface="+mn-lt"/>
                <a:ea typeface="ＭＳ Ｐゴシック" pitchFamily="-106" charset="-128"/>
                <a:cs typeface="ＭＳ Ｐゴシック" pitchFamily="-106" charset="-128"/>
              </a:rPr>
              <a:t>(23)  Jesus replied, “</a:t>
            </a:r>
            <a:r>
              <a:rPr lang="en-US" sz="1400" b="1" i="0" u="none" strike="noStrike" kern="1200" baseline="0" dirty="0">
                <a:solidFill>
                  <a:schemeClr val="tx1"/>
                </a:solidFill>
                <a:latin typeface="+mn-lt"/>
                <a:ea typeface="ＭＳ Ｐゴシック" pitchFamily="-106" charset="-128"/>
                <a:cs typeface="ＭＳ Ｐゴシック" pitchFamily="-106" charset="-128"/>
              </a:rPr>
              <a:t>If anyone loves me, he will obey my word, and my Father will love him, and we will come to him and take up residence with him</a:t>
            </a:r>
            <a:r>
              <a:rPr lang="en-US" sz="1400" b="0" i="0" u="none" strike="noStrike" kern="1200" baseline="0" dirty="0">
                <a:solidFill>
                  <a:schemeClr val="tx1"/>
                </a:solidFill>
                <a:latin typeface="+mn-lt"/>
                <a:ea typeface="ＭＳ Ｐゴシック" pitchFamily="-106" charset="-128"/>
                <a:cs typeface="ＭＳ Ｐゴシック" pitchFamily="-106" charset="-128"/>
              </a:rPr>
              <a:t>.</a:t>
            </a:r>
          </a:p>
          <a:p>
            <a:pPr rtl="0"/>
            <a:endParaRPr lang="en-US" sz="1400" b="1" i="0" u="none" strike="noStrike" kern="1200" baseline="0" dirty="0">
              <a:solidFill>
                <a:schemeClr val="tx1"/>
              </a:solidFill>
              <a:latin typeface="+mn-lt"/>
              <a:ea typeface="ＭＳ Ｐゴシック" pitchFamily="-106" charset="-128"/>
              <a:cs typeface="ＭＳ Ｐゴシック" pitchFamily="-106" charset="-128"/>
            </a:endParaRPr>
          </a:p>
          <a:p>
            <a:r>
              <a:rPr lang="en-US" sz="1400" dirty="0"/>
              <a:t>I Cor. 2:13-16</a:t>
            </a:r>
          </a:p>
          <a:p>
            <a:r>
              <a:rPr lang="en-US" sz="1400" dirty="0"/>
              <a:t>“…</a:t>
            </a:r>
            <a:r>
              <a:rPr lang="en-US" sz="1400" b="1" dirty="0"/>
              <a:t>but we have the mind of Christ</a:t>
            </a:r>
            <a:r>
              <a:rPr lang="en-US" sz="1400" dirty="0"/>
              <a:t>”</a:t>
            </a:r>
          </a:p>
          <a:p>
            <a:endParaRPr lang="en-US" dirty="0"/>
          </a:p>
        </p:txBody>
      </p:sp>
      <p:sp>
        <p:nvSpPr>
          <p:cNvPr id="4" name="Slide Number Placeholder 3"/>
          <p:cNvSpPr>
            <a:spLocks noGrp="1"/>
          </p:cNvSpPr>
          <p:nvPr>
            <p:ph type="sldNum" sz="quarter" idx="5"/>
          </p:nvPr>
        </p:nvSpPr>
        <p:spPr/>
        <p:txBody>
          <a:bodyPr/>
          <a:lstStyle/>
          <a:p>
            <a:pPr>
              <a:defRPr/>
            </a:pPr>
            <a:fld id="{07776858-791E-4C8D-8FA3-473B3AFECFAC}" type="slidenum">
              <a:rPr lang="en-US" smtClean="0"/>
              <a:pPr>
                <a:defRPr/>
              </a:pPr>
              <a:t>4</a:t>
            </a:fld>
            <a:endParaRPr lang="en-US"/>
          </a:p>
        </p:txBody>
      </p:sp>
    </p:spTree>
    <p:extLst>
      <p:ext uri="{BB962C8B-B14F-4D97-AF65-F5344CB8AC3E}">
        <p14:creationId xmlns:p14="http://schemas.microsoft.com/office/powerpoint/2010/main" val="1380023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57A05-370D-EC95-DD33-A248F87A02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87578-A03E-57BD-2F68-2AC24A54471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53E21E9-3B03-9C3A-A23A-8A71293D0A3D}"/>
              </a:ext>
            </a:extLst>
          </p:cNvPr>
          <p:cNvSpPr>
            <a:spLocks noGrp="1"/>
          </p:cNvSpPr>
          <p:nvPr>
            <p:ph type="body" idx="1"/>
          </p:nvPr>
        </p:nvSpPr>
        <p:spPr/>
        <p:txBody>
          <a:bodyPr>
            <a:normAutofit fontScale="62500" lnSpcReduction="20000"/>
          </a:bodyPr>
          <a:lstStyle/>
          <a:p>
            <a:r>
              <a:rPr lang="en-US" sz="1600" b="1" dirty="0"/>
              <a:t>Ecce Homo  </a:t>
            </a:r>
            <a:r>
              <a:rPr lang="en-US" sz="1600" dirty="0"/>
              <a:t>(“Behold the Man”) by </a:t>
            </a:r>
            <a:r>
              <a:rPr lang="en-US" sz="1600" b="1" dirty="0"/>
              <a:t>Antonio </a:t>
            </a:r>
            <a:r>
              <a:rPr lang="en-US" sz="1600" b="1" dirty="0" err="1"/>
              <a:t>Ciseri</a:t>
            </a:r>
            <a:r>
              <a:rPr lang="en-US" sz="1600" b="1" dirty="0"/>
              <a:t>, 1871</a:t>
            </a:r>
            <a:r>
              <a:rPr lang="en-US" sz="1600" dirty="0"/>
              <a:t> </a:t>
            </a:r>
          </a:p>
          <a:p>
            <a:pPr lvl="1"/>
            <a:r>
              <a:rPr lang="en-US" sz="1600" dirty="0">
                <a:cs typeface="ＭＳ Ｐゴシック" pitchFamily="-106" charset="-128"/>
              </a:rPr>
              <a:t>The title comes from </a:t>
            </a:r>
            <a:r>
              <a:rPr lang="en-US" sz="1600" b="1" dirty="0">
                <a:cs typeface="ＭＳ Ｐゴシック" pitchFamily="-106" charset="-128"/>
              </a:rPr>
              <a:t>John 19:5</a:t>
            </a:r>
            <a:r>
              <a:rPr lang="en-US" sz="1600" dirty="0">
                <a:cs typeface="ＭＳ Ｐゴシック" pitchFamily="-106" charset="-128"/>
              </a:rPr>
              <a:t>:  </a:t>
            </a:r>
            <a:r>
              <a:rPr lang="en-US" sz="1600" i="1" dirty="0">
                <a:cs typeface="ＭＳ Ｐゴシック" pitchFamily="-106" charset="-128"/>
              </a:rPr>
              <a:t>“So Jesus came out, wearing the crown of thorns and the purple robe. Pilate said to them,</a:t>
            </a:r>
            <a:r>
              <a:rPr lang="en-US" sz="1600" b="1" i="1" dirty="0">
                <a:cs typeface="ＭＳ Ｐゴシック" pitchFamily="-106" charset="-128"/>
              </a:rPr>
              <a:t> ‘Look, here is the man!’</a:t>
            </a:r>
            <a:r>
              <a:rPr lang="en-US" sz="1600" i="1" dirty="0">
                <a:cs typeface="ＭＳ Ｐゴシック" pitchFamily="-106" charset="-128"/>
              </a:rPr>
              <a:t>”</a:t>
            </a:r>
          </a:p>
          <a:p>
            <a:pPr marL="445496" lvl="1" defTabSz="890991"/>
            <a:endParaRPr lang="en-US" sz="1600" b="1" dirty="0">
              <a:cs typeface="ＭＳ Ｐゴシック" pitchFamily="-106" charset="-128"/>
            </a:endParaRPr>
          </a:p>
          <a:p>
            <a:pPr marL="445496" lvl="1" defTabSz="890991"/>
            <a:r>
              <a:rPr lang="en-US" sz="1600" b="1" dirty="0">
                <a:cs typeface="ＭＳ Ｐゴシック" pitchFamily="-106" charset="-128"/>
              </a:rPr>
              <a:t>John 19:4–6 : </a:t>
            </a:r>
            <a:r>
              <a:rPr lang="en-US" sz="1600" i="1" dirty="0">
                <a:cs typeface="ＭＳ Ｐゴシック" pitchFamily="-106" charset="-128"/>
              </a:rPr>
              <a:t>“Then Pilate went outside again and said to them, ‘Look, I am bringing him out to you, so that you may know that I find no reason for an accusation against him.’  So Jesus came out… When the chief priests and their officers saw him, they shouted out, ‘Crucify! Crucify!’”</a:t>
            </a:r>
          </a:p>
          <a:p>
            <a:pPr marL="445496" lvl="1" defTabSz="890991"/>
            <a:endParaRPr lang="en-US" sz="1600" i="1" dirty="0">
              <a:cs typeface="ＭＳ Ｐゴシック" pitchFamily="-106" charset="-128"/>
            </a:endParaRPr>
          </a:p>
          <a:p>
            <a:pPr marL="445496" lvl="1" defTabSz="890991"/>
            <a:r>
              <a:rPr lang="en-US" sz="1600" dirty="0">
                <a:cs typeface="ＭＳ Ｐゴシック" pitchFamily="-106" charset="-128"/>
              </a:rPr>
              <a:t>This reflects </a:t>
            </a:r>
            <a:r>
              <a:rPr lang="en-US" sz="1600" b="1" dirty="0">
                <a:cs typeface="ＭＳ Ｐゴシック" pitchFamily="-106" charset="-128"/>
              </a:rPr>
              <a:t>Isaiah 53:7</a:t>
            </a:r>
            <a:r>
              <a:rPr lang="en-US" sz="1600" dirty="0">
                <a:cs typeface="ＭＳ Ｐゴシック" pitchFamily="-106" charset="-128"/>
              </a:rPr>
              <a:t>:  </a:t>
            </a:r>
            <a:r>
              <a:rPr lang="en-US" sz="1600" b="1" i="1" dirty="0">
                <a:cs typeface="ＭＳ Ｐゴシック" pitchFamily="-106" charset="-128"/>
              </a:rPr>
              <a:t>“He was oppressed and afflicted, yet he did not open his mouth.”</a:t>
            </a:r>
            <a:r>
              <a:rPr lang="en-US" sz="1600" dirty="0">
                <a:cs typeface="ＭＳ Ｐゴシック" pitchFamily="-106" charset="-128"/>
              </a:rPr>
              <a:t> </a:t>
            </a:r>
            <a:endParaRPr lang="en-US" sz="1600" i="1" dirty="0">
              <a:cs typeface="ＭＳ Ｐゴシック" pitchFamily="-106" charset="-128"/>
            </a:endParaRPr>
          </a:p>
          <a:p>
            <a:pPr lvl="1"/>
            <a:endParaRPr lang="en-US" sz="1600" b="1" dirty="0">
              <a:cs typeface="ＭＳ Ｐゴシック" pitchFamily="-106" charset="-128"/>
            </a:endParaRPr>
          </a:p>
          <a:p>
            <a:r>
              <a:rPr lang="en-US" sz="1600" b="1" dirty="0"/>
              <a:t>Connection to this Study Theme</a:t>
            </a:r>
            <a:endParaRPr lang="en-US" sz="1600" dirty="0"/>
          </a:p>
          <a:p>
            <a:pPr lvl="1"/>
            <a:r>
              <a:rPr lang="en-US" sz="1600" dirty="0">
                <a:cs typeface="ＭＳ Ｐゴシック" pitchFamily="-106" charset="-128"/>
              </a:rPr>
              <a:t>This image visually captures:</a:t>
            </a:r>
          </a:p>
          <a:p>
            <a:pPr lvl="2" rtl="0" fontAlgn="ctr"/>
            <a:r>
              <a:rPr lang="en-US" sz="1600" b="1" dirty="0">
                <a:cs typeface="ＭＳ Ｐゴシック" pitchFamily="-106" charset="-128"/>
              </a:rPr>
              <a:t>the righteousness of God</a:t>
            </a:r>
            <a:r>
              <a:rPr lang="en-US" sz="1600" dirty="0">
                <a:cs typeface="ＭＳ Ｐゴシック" pitchFamily="-106" charset="-128"/>
              </a:rPr>
              <a:t> standing silent</a:t>
            </a:r>
          </a:p>
          <a:p>
            <a:pPr lvl="2" rtl="0" fontAlgn="ctr"/>
            <a:r>
              <a:rPr lang="en-US" sz="1600" b="1" dirty="0">
                <a:cs typeface="ＭＳ Ｐゴシック" pitchFamily="-106" charset="-128"/>
              </a:rPr>
              <a:t>the righteousness of man</a:t>
            </a:r>
            <a:r>
              <a:rPr lang="en-US" sz="1600" dirty="0">
                <a:cs typeface="ＭＳ Ｐゴシック" pitchFamily="-106" charset="-128"/>
              </a:rPr>
              <a:t> expressed through law, crowd pressure, and political calculation</a:t>
            </a:r>
          </a:p>
          <a:p>
            <a:pPr lvl="1"/>
            <a:r>
              <a:rPr lang="en-US" sz="1600" dirty="0">
                <a:cs typeface="ＭＳ Ｐゴシック" pitchFamily="-106" charset="-128"/>
              </a:rPr>
              <a:t> </a:t>
            </a:r>
          </a:p>
          <a:p>
            <a:pPr lvl="1"/>
            <a:r>
              <a:rPr lang="en-US" sz="1600" b="1" dirty="0">
                <a:cs typeface="ＭＳ Ｐゴシック" pitchFamily="-106" charset="-128"/>
              </a:rPr>
              <a:t>Pilate represents </a:t>
            </a:r>
            <a:r>
              <a:rPr lang="en-US" sz="1600" b="1" u="sng" dirty="0">
                <a:cs typeface="ＭＳ Ｐゴシック" pitchFamily="-106" charset="-128"/>
              </a:rPr>
              <a:t>system-driven order</a:t>
            </a:r>
            <a:r>
              <a:rPr lang="en-US" sz="1600" b="1" dirty="0">
                <a:cs typeface="ＭＳ Ｐゴシック" pitchFamily="-106" charset="-128"/>
              </a:rPr>
              <a:t>.</a:t>
            </a:r>
          </a:p>
          <a:p>
            <a:pPr lvl="1"/>
            <a:r>
              <a:rPr lang="en-US" sz="1600" b="1" dirty="0">
                <a:cs typeface="ＭＳ Ｐゴシック" pitchFamily="-106" charset="-128"/>
              </a:rPr>
              <a:t>The crowd represents </a:t>
            </a:r>
            <a:r>
              <a:rPr lang="en-US" sz="1600" b="1" u="sng" dirty="0">
                <a:cs typeface="ＭＳ Ｐゴシック" pitchFamily="-106" charset="-128"/>
              </a:rPr>
              <a:t>fear-driven morality</a:t>
            </a:r>
            <a:r>
              <a:rPr lang="en-US" sz="1600" b="1" dirty="0">
                <a:cs typeface="ＭＳ Ｐゴシック" pitchFamily="-106" charset="-128"/>
              </a:rPr>
              <a:t>.</a:t>
            </a:r>
          </a:p>
          <a:p>
            <a:pPr lvl="1"/>
            <a:r>
              <a:rPr lang="en-US" sz="1600" b="1" dirty="0">
                <a:cs typeface="ＭＳ Ｐゴシック" pitchFamily="-106" charset="-128"/>
              </a:rPr>
              <a:t>Jesus represents </a:t>
            </a:r>
            <a:r>
              <a:rPr lang="en-US" sz="1600" b="1" u="sng" dirty="0">
                <a:cs typeface="ＭＳ Ｐゴシック" pitchFamily="-106" charset="-128"/>
              </a:rPr>
              <a:t>God’s righteousness without control</a:t>
            </a:r>
            <a:r>
              <a:rPr lang="en-US" sz="1600" b="1" dirty="0">
                <a:cs typeface="ＭＳ Ｐゴシック" pitchFamily="-106" charset="-128"/>
              </a:rPr>
              <a:t>.</a:t>
            </a:r>
          </a:p>
          <a:p>
            <a:pPr lvl="1"/>
            <a:r>
              <a:rPr lang="en-US" sz="1600" dirty="0">
                <a:cs typeface="ＭＳ Ｐゴシック" pitchFamily="-106" charset="-128"/>
              </a:rPr>
              <a:t> </a:t>
            </a:r>
          </a:p>
          <a:p>
            <a:pPr lvl="1"/>
            <a:r>
              <a:rPr lang="en-US" sz="1600" b="1" dirty="0">
                <a:cs typeface="ＭＳ Ｐゴシック" pitchFamily="-106" charset="-128"/>
              </a:rPr>
              <a:t>John 18:36</a:t>
            </a:r>
            <a:r>
              <a:rPr lang="en-US" sz="1600" dirty="0">
                <a:cs typeface="ＭＳ Ｐゴシック" pitchFamily="-106" charset="-128"/>
              </a:rPr>
              <a:t> : </a:t>
            </a:r>
            <a:r>
              <a:rPr lang="en-US" sz="1600" b="1" i="1" dirty="0">
                <a:cs typeface="ＭＳ Ｐゴシック" pitchFamily="-106" charset="-128"/>
              </a:rPr>
              <a:t>“My kingdom is not from this world.”</a:t>
            </a:r>
          </a:p>
          <a:p>
            <a:pPr lvl="1"/>
            <a:r>
              <a:rPr lang="en-US" sz="1600" dirty="0">
                <a:cs typeface="ＭＳ Ｐゴシック" pitchFamily="-106" charset="-128"/>
              </a:rPr>
              <a:t> </a:t>
            </a:r>
          </a:p>
          <a:p>
            <a:pPr lvl="1"/>
            <a:r>
              <a:rPr lang="en-US" sz="1600" dirty="0">
                <a:cs typeface="ＭＳ Ｐゴシック" pitchFamily="-106" charset="-128"/>
              </a:rPr>
              <a:t>That contrast is the heart of the painting.</a:t>
            </a:r>
            <a:endParaRPr lang="en-US" sz="1600" b="1" dirty="0">
              <a:cs typeface="ＭＳ Ｐゴシック" pitchFamily="-106" charset="-128"/>
            </a:endParaRPr>
          </a:p>
          <a:p>
            <a:pPr lvl="1"/>
            <a:r>
              <a:rPr lang="en-US" sz="1400" dirty="0">
                <a:cs typeface="ＭＳ Ｐゴシック" pitchFamily="-106" charset="-128"/>
              </a:rPr>
              <a:t>  </a:t>
            </a:r>
          </a:p>
          <a:p>
            <a:pPr lvl="1"/>
            <a:endParaRPr lang="en-US" dirty="0"/>
          </a:p>
          <a:p>
            <a:endParaRPr lang="en-US" dirty="0"/>
          </a:p>
        </p:txBody>
      </p:sp>
      <p:sp>
        <p:nvSpPr>
          <p:cNvPr id="4" name="Slide Number Placeholder 3">
            <a:extLst>
              <a:ext uri="{FF2B5EF4-FFF2-40B4-BE49-F238E27FC236}">
                <a16:creationId xmlns:a16="http://schemas.microsoft.com/office/drawing/2014/main" id="{1BFF7C20-D80F-C94F-31CD-FEC00B74240A}"/>
              </a:ext>
            </a:extLst>
          </p:cNvPr>
          <p:cNvSpPr>
            <a:spLocks noGrp="1"/>
          </p:cNvSpPr>
          <p:nvPr>
            <p:ph type="sldNum" sz="quarter" idx="10"/>
          </p:nvPr>
        </p:nvSpPr>
        <p:spPr/>
        <p:txBody>
          <a:bodyPr/>
          <a:lstStyle/>
          <a:p>
            <a:pPr>
              <a:defRPr/>
            </a:pPr>
            <a:fld id="{07776858-791E-4C8D-8FA3-473B3AFECFAC}" type="slidenum">
              <a:rPr lang="en-US" smtClean="0"/>
              <a:pPr>
                <a:defRPr/>
              </a:pPr>
              <a:t>5</a:t>
            </a:fld>
            <a:endParaRPr lang="en-US" dirty="0"/>
          </a:p>
        </p:txBody>
      </p:sp>
    </p:spTree>
    <p:extLst>
      <p:ext uri="{BB962C8B-B14F-4D97-AF65-F5344CB8AC3E}">
        <p14:creationId xmlns:p14="http://schemas.microsoft.com/office/powerpoint/2010/main" val="362861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18068-2EEA-B2FA-DC94-5E0184727A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F4F1FB-12BC-2EEE-A32C-1A8BBA0415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661BB14-4A57-5A2C-6987-E72EA6222347}"/>
              </a:ext>
            </a:extLst>
          </p:cNvPr>
          <p:cNvSpPr>
            <a:spLocks noGrp="1"/>
          </p:cNvSpPr>
          <p:nvPr>
            <p:ph type="body" idx="1"/>
          </p:nvPr>
        </p:nvSpPr>
        <p:spPr/>
        <p:txBody>
          <a:bodyPr>
            <a:normAutofit/>
          </a:bodyPr>
          <a:lstStyle/>
          <a:p>
            <a:r>
              <a:rPr lang="en-US" sz="1400" dirty="0"/>
              <a:t> </a:t>
            </a:r>
          </a:p>
          <a:p>
            <a:endParaRPr lang="en-US" dirty="0"/>
          </a:p>
        </p:txBody>
      </p:sp>
      <p:sp>
        <p:nvSpPr>
          <p:cNvPr id="4" name="Slide Number Placeholder 3">
            <a:extLst>
              <a:ext uri="{FF2B5EF4-FFF2-40B4-BE49-F238E27FC236}">
                <a16:creationId xmlns:a16="http://schemas.microsoft.com/office/drawing/2014/main" id="{CA204BCF-E131-F6FE-8884-82C33BEECE2C}"/>
              </a:ext>
            </a:extLst>
          </p:cNvPr>
          <p:cNvSpPr>
            <a:spLocks noGrp="1"/>
          </p:cNvSpPr>
          <p:nvPr>
            <p:ph type="sldNum" sz="quarter" idx="10"/>
          </p:nvPr>
        </p:nvSpPr>
        <p:spPr/>
        <p:txBody>
          <a:bodyPr/>
          <a:lstStyle/>
          <a:p>
            <a:pPr>
              <a:defRPr/>
            </a:pPr>
            <a:fld id="{07776858-791E-4C8D-8FA3-473B3AFECFAC}" type="slidenum">
              <a:rPr lang="en-US" smtClean="0"/>
              <a:pPr>
                <a:defRPr/>
              </a:pPr>
              <a:t>6</a:t>
            </a:fld>
            <a:endParaRPr lang="en-US" dirty="0"/>
          </a:p>
        </p:txBody>
      </p:sp>
    </p:spTree>
    <p:extLst>
      <p:ext uri="{BB962C8B-B14F-4D97-AF65-F5344CB8AC3E}">
        <p14:creationId xmlns:p14="http://schemas.microsoft.com/office/powerpoint/2010/main" val="156966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3B942-DCB8-2451-633A-F48BDC3C0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EF7AF-14A9-FB7A-4CA7-2BADA9EC0D3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F15678E-09E1-13D7-19F1-3B67E7F1F638}"/>
              </a:ext>
            </a:extLst>
          </p:cNvPr>
          <p:cNvSpPr>
            <a:spLocks noGrp="1"/>
          </p:cNvSpPr>
          <p:nvPr>
            <p:ph type="body" idx="1"/>
          </p:nvPr>
        </p:nvSpPr>
        <p:spPr/>
        <p:txBody>
          <a:bodyPr>
            <a:normAutofit/>
          </a:bodyPr>
          <a:lstStyle/>
          <a:p>
            <a:r>
              <a:rPr lang="en-US" sz="1400" dirty="0"/>
              <a:t> </a:t>
            </a:r>
          </a:p>
          <a:p>
            <a:endParaRPr lang="en-US" dirty="0"/>
          </a:p>
        </p:txBody>
      </p:sp>
      <p:sp>
        <p:nvSpPr>
          <p:cNvPr id="4" name="Slide Number Placeholder 3">
            <a:extLst>
              <a:ext uri="{FF2B5EF4-FFF2-40B4-BE49-F238E27FC236}">
                <a16:creationId xmlns:a16="http://schemas.microsoft.com/office/drawing/2014/main" id="{C2AB5754-CB02-854F-A497-8D6FA6BFAE16}"/>
              </a:ext>
            </a:extLst>
          </p:cNvPr>
          <p:cNvSpPr>
            <a:spLocks noGrp="1"/>
          </p:cNvSpPr>
          <p:nvPr>
            <p:ph type="sldNum" sz="quarter" idx="10"/>
          </p:nvPr>
        </p:nvSpPr>
        <p:spPr/>
        <p:txBody>
          <a:bodyPr/>
          <a:lstStyle/>
          <a:p>
            <a:pPr>
              <a:defRPr/>
            </a:pPr>
            <a:fld id="{07776858-791E-4C8D-8FA3-473B3AFECFAC}" type="slidenum">
              <a:rPr lang="en-US" smtClean="0"/>
              <a:pPr>
                <a:defRPr/>
              </a:pPr>
              <a:t>7</a:t>
            </a:fld>
            <a:endParaRPr lang="en-US" dirty="0"/>
          </a:p>
        </p:txBody>
      </p:sp>
    </p:spTree>
    <p:extLst>
      <p:ext uri="{BB962C8B-B14F-4D97-AF65-F5344CB8AC3E}">
        <p14:creationId xmlns:p14="http://schemas.microsoft.com/office/powerpoint/2010/main" val="2280179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DAE9A-CBF6-0B8A-BA69-F664EADA6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AC636C-7F79-960E-4A8B-3B7E46041DF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060DA87-737B-9404-E9B2-AE8FEDB52E4A}"/>
              </a:ext>
            </a:extLst>
          </p:cNvPr>
          <p:cNvSpPr>
            <a:spLocks noGrp="1"/>
          </p:cNvSpPr>
          <p:nvPr>
            <p:ph type="body" idx="1"/>
          </p:nvPr>
        </p:nvSpPr>
        <p:spPr/>
        <p:txBody>
          <a:bodyPr>
            <a:normAutofit/>
          </a:bodyPr>
          <a:lstStyle/>
          <a:p>
            <a:r>
              <a:rPr lang="en-US" sz="1400" dirty="0"/>
              <a:t> </a:t>
            </a:r>
          </a:p>
          <a:p>
            <a:endParaRPr lang="en-US" dirty="0"/>
          </a:p>
        </p:txBody>
      </p:sp>
      <p:sp>
        <p:nvSpPr>
          <p:cNvPr id="4" name="Slide Number Placeholder 3">
            <a:extLst>
              <a:ext uri="{FF2B5EF4-FFF2-40B4-BE49-F238E27FC236}">
                <a16:creationId xmlns:a16="http://schemas.microsoft.com/office/drawing/2014/main" id="{45B8FBF7-103D-04D1-F8B2-63FB2D6229C5}"/>
              </a:ext>
            </a:extLst>
          </p:cNvPr>
          <p:cNvSpPr>
            <a:spLocks noGrp="1"/>
          </p:cNvSpPr>
          <p:nvPr>
            <p:ph type="sldNum" sz="quarter" idx="10"/>
          </p:nvPr>
        </p:nvSpPr>
        <p:spPr/>
        <p:txBody>
          <a:bodyPr/>
          <a:lstStyle/>
          <a:p>
            <a:pPr>
              <a:defRPr/>
            </a:pPr>
            <a:fld id="{07776858-791E-4C8D-8FA3-473B3AFECFAC}" type="slidenum">
              <a:rPr lang="en-US" smtClean="0"/>
              <a:pPr>
                <a:defRPr/>
              </a:pPr>
              <a:t>8</a:t>
            </a:fld>
            <a:endParaRPr lang="en-US" dirty="0"/>
          </a:p>
        </p:txBody>
      </p:sp>
    </p:spTree>
    <p:extLst>
      <p:ext uri="{BB962C8B-B14F-4D97-AF65-F5344CB8AC3E}">
        <p14:creationId xmlns:p14="http://schemas.microsoft.com/office/powerpoint/2010/main" val="1465847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AB3DC-8972-4BE1-31B1-AD99F9BB6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A327F-C5E4-D218-6672-DAF260629B1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B87A888-7647-E728-FBC8-5C47E34E0FB7}"/>
              </a:ext>
            </a:extLst>
          </p:cNvPr>
          <p:cNvSpPr>
            <a:spLocks noGrp="1"/>
          </p:cNvSpPr>
          <p:nvPr>
            <p:ph type="body" idx="1"/>
          </p:nvPr>
        </p:nvSpPr>
        <p:spPr/>
        <p:txBody>
          <a:bodyPr>
            <a:normAutofit/>
          </a:bodyPr>
          <a:lstStyle/>
          <a:p>
            <a:r>
              <a:rPr lang="en-US" sz="1400" dirty="0"/>
              <a:t> </a:t>
            </a:r>
          </a:p>
          <a:p>
            <a:r>
              <a:rPr lang="en-US" dirty="0"/>
              <a:t>Luke 24 – Emmaus Road – Jesus had to “open their minds” to understanding.</a:t>
            </a:r>
          </a:p>
          <a:p>
            <a:endParaRPr lang="en-US" dirty="0"/>
          </a:p>
          <a:p>
            <a:r>
              <a:rPr lang="en-US" dirty="0"/>
              <a:t>See the document:  </a:t>
            </a:r>
            <a:r>
              <a:rPr lang="en-US" sz="1200" kern="1200" dirty="0">
                <a:solidFill>
                  <a:schemeClr val="tx1"/>
                </a:solidFill>
                <a:effectLst/>
                <a:latin typeface="+mn-lt"/>
                <a:ea typeface="ＭＳ Ｐゴシック" pitchFamily="-106" charset="-128"/>
                <a:cs typeface="ＭＳ Ｐゴシック" pitchFamily="-106" charset="-128"/>
              </a:rPr>
              <a:t>Synopsis of the 1st Enoch Narrative</a:t>
            </a:r>
            <a:endParaRPr lang="en-US" dirty="0"/>
          </a:p>
        </p:txBody>
      </p:sp>
      <p:sp>
        <p:nvSpPr>
          <p:cNvPr id="4" name="Slide Number Placeholder 3">
            <a:extLst>
              <a:ext uri="{FF2B5EF4-FFF2-40B4-BE49-F238E27FC236}">
                <a16:creationId xmlns:a16="http://schemas.microsoft.com/office/drawing/2014/main" id="{A7CE7DF6-6D38-8613-BC43-711B63631340}"/>
              </a:ext>
            </a:extLst>
          </p:cNvPr>
          <p:cNvSpPr>
            <a:spLocks noGrp="1"/>
          </p:cNvSpPr>
          <p:nvPr>
            <p:ph type="sldNum" sz="quarter" idx="10"/>
          </p:nvPr>
        </p:nvSpPr>
        <p:spPr/>
        <p:txBody>
          <a:bodyPr/>
          <a:lstStyle/>
          <a:p>
            <a:pPr>
              <a:defRPr/>
            </a:pPr>
            <a:fld id="{07776858-791E-4C8D-8FA3-473B3AFECFAC}" type="slidenum">
              <a:rPr lang="en-US" smtClean="0"/>
              <a:pPr>
                <a:defRPr/>
              </a:pPr>
              <a:t>9</a:t>
            </a:fld>
            <a:endParaRPr lang="en-US" dirty="0"/>
          </a:p>
        </p:txBody>
      </p:sp>
    </p:spTree>
    <p:extLst>
      <p:ext uri="{BB962C8B-B14F-4D97-AF65-F5344CB8AC3E}">
        <p14:creationId xmlns:p14="http://schemas.microsoft.com/office/powerpoint/2010/main" val="258626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lang="en-US" sz="4400" b="1" kern="1200" dirty="0">
                <a:solidFill>
                  <a:schemeClr val="tx2"/>
                </a:solidFill>
                <a:latin typeface="+mj-lt"/>
                <a:ea typeface="ＭＳ Ｐゴシック" pitchFamily="34" charset="-128"/>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43918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4741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000"/>
            </a:lvl1pPr>
          </a:lstStyle>
          <a:p>
            <a:r>
              <a:rPr lang="en-US" dirty="0"/>
              <a:t>Click to edit Master title style</a:t>
            </a:r>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7346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1430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149" r:id="rId1"/>
    <p:sldLayoutId id="2147484150" r:id="rId2"/>
  </p:sldLayoutIdLst>
  <p:hf hdr="0"/>
  <p:txStyles>
    <p:titleStyle>
      <a:lvl1pPr algn="ctr" rtl="0" eaLnBrk="1" fontAlgn="base" hangingPunct="1">
        <a:spcBef>
          <a:spcPct val="0"/>
        </a:spcBef>
        <a:spcAft>
          <a:spcPct val="0"/>
        </a:spcAft>
        <a:defRPr lang="en-US" sz="4400" b="1" kern="1200" dirty="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Arial Narrow" pitchFamily="34" charset="0"/>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Arial Narrow" pitchFamily="34" charset="0"/>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Arial Narrow" pitchFamily="34" charset="0"/>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Arial Narrow" pitchFamily="34" charset="0"/>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1430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151" r:id="rId1"/>
  </p:sldLayoutIdLst>
  <p:hf hdr="0"/>
  <p:txStyles>
    <p:titleStyle>
      <a:lvl1pPr algn="ctr" rtl="0" eaLnBrk="0" fontAlgn="base" hangingPunct="0">
        <a:spcBef>
          <a:spcPct val="0"/>
        </a:spcBef>
        <a:spcAft>
          <a:spcPct val="0"/>
        </a:spcAft>
        <a:defRPr lang="en-US" sz="4400" b="1" kern="1200" dirty="0">
          <a:solidFill>
            <a:schemeClr val="tx2"/>
          </a:solidFill>
          <a:latin typeface="+mj-lt"/>
          <a:ea typeface="ＭＳ Ｐゴシック" pitchFamily="34" charset="-128"/>
          <a:cs typeface="+mj-cs"/>
        </a:defRPr>
      </a:lvl1pPr>
      <a:lvl2pPr algn="ctr" rtl="0" eaLnBrk="0" fontAlgn="base" hangingPunct="0">
        <a:spcBef>
          <a:spcPct val="0"/>
        </a:spcBef>
        <a:spcAft>
          <a:spcPct val="0"/>
        </a:spcAft>
        <a:defRPr sz="4400" b="1">
          <a:solidFill>
            <a:schemeClr val="tx2"/>
          </a:solidFill>
          <a:latin typeface="Arial" charset="0"/>
          <a:ea typeface="ＭＳ Ｐゴシック" pitchFamily="34" charset="-128"/>
        </a:defRPr>
      </a:lvl2pPr>
      <a:lvl3pPr algn="ctr" rtl="0" eaLnBrk="0" fontAlgn="base" hangingPunct="0">
        <a:spcBef>
          <a:spcPct val="0"/>
        </a:spcBef>
        <a:spcAft>
          <a:spcPct val="0"/>
        </a:spcAft>
        <a:defRPr sz="4400" b="1">
          <a:solidFill>
            <a:schemeClr val="tx2"/>
          </a:solidFill>
          <a:latin typeface="Arial" charset="0"/>
          <a:ea typeface="ＭＳ Ｐゴシック" pitchFamily="34" charset="-128"/>
        </a:defRPr>
      </a:lvl3pPr>
      <a:lvl4pPr algn="ctr" rtl="0" eaLnBrk="0" fontAlgn="base" hangingPunct="0">
        <a:spcBef>
          <a:spcPct val="0"/>
        </a:spcBef>
        <a:spcAft>
          <a:spcPct val="0"/>
        </a:spcAft>
        <a:defRPr sz="4400" b="1">
          <a:solidFill>
            <a:schemeClr val="tx2"/>
          </a:solidFill>
          <a:latin typeface="Arial" charset="0"/>
          <a:ea typeface="ＭＳ Ｐゴシック" pitchFamily="34" charset="-128"/>
        </a:defRPr>
      </a:lvl4pPr>
      <a:lvl5pPr algn="ctr" rtl="0" eaLnBrk="0" fontAlgn="base" hangingPunct="0">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Narrow" pitchFamily="34"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Narrow" pitchFamily="34" charset="0"/>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Narrow" pitchFamily="34"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Narrow" pitchFamily="34"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inyurl.com/RightWithGo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243EB-A19E-5ED1-CFA5-860A2DA6EE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223CA-BF56-C414-56BF-D76E4E24E13E}"/>
              </a:ext>
            </a:extLst>
          </p:cNvPr>
          <p:cNvSpPr txBox="1">
            <a:spLocks/>
          </p:cNvSpPr>
          <p:nvPr/>
        </p:nvSpPr>
        <p:spPr bwMode="auto">
          <a:xfrm>
            <a:off x="457200" y="419100"/>
            <a:ext cx="82296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40000" lnSpcReduction="20000"/>
          </a:bodyPr>
          <a:lstStyle>
            <a:lvl1pPr algn="ctr" rtl="0" eaLnBrk="1" fontAlgn="base" hangingPunct="1">
              <a:spcBef>
                <a:spcPct val="0"/>
              </a:spcBef>
              <a:spcAft>
                <a:spcPct val="0"/>
              </a:spcAft>
              <a:defRPr lang="en-US" sz="4400" b="1" kern="1200" dirty="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a:lstStyle>
          <a:p>
            <a:r>
              <a:rPr lang="en-US" sz="8000" dirty="0"/>
              <a:t>Righteousness of God</a:t>
            </a:r>
            <a:br>
              <a:rPr lang="en-US" dirty="0"/>
            </a:br>
            <a:endParaRPr lang="en-US" dirty="0"/>
          </a:p>
          <a:p>
            <a:r>
              <a:rPr lang="en-US" b="0" dirty="0"/>
              <a:t>Now we do speak wisdom among the mature, but </a:t>
            </a:r>
            <a:r>
              <a:rPr lang="en-US" b="0" i="1" u="sng" dirty="0"/>
              <a:t>not a wisdom of this age or of the </a:t>
            </a:r>
            <a:r>
              <a:rPr lang="en-US" i="1" u="sng" dirty="0"/>
              <a:t>rulers of this age</a:t>
            </a:r>
            <a:r>
              <a:rPr lang="en-US" b="0" i="1" u="sng" dirty="0"/>
              <a:t>, who are perishing</a:t>
            </a:r>
            <a:r>
              <a:rPr lang="en-US" b="0" dirty="0"/>
              <a:t>.  (7)  Instead, </a:t>
            </a:r>
            <a:r>
              <a:rPr lang="en-US" b="0" i="1" u="sng" dirty="0"/>
              <a:t>we speak the wisdom of God</a:t>
            </a:r>
            <a:r>
              <a:rPr lang="en-US" b="0" i="1" dirty="0"/>
              <a:t>, </a:t>
            </a:r>
            <a:r>
              <a:rPr lang="en-US" i="1" u="sng" dirty="0"/>
              <a:t>hidden in a mystery</a:t>
            </a:r>
            <a:r>
              <a:rPr lang="en-US" b="0" i="1" dirty="0"/>
              <a:t>, </a:t>
            </a:r>
            <a:r>
              <a:rPr lang="en-US" b="0" i="1" u="sng" dirty="0"/>
              <a:t>that God determined before the ages for our glory</a:t>
            </a:r>
            <a:r>
              <a:rPr lang="en-US" b="0" dirty="0"/>
              <a:t>.  (8)  </a:t>
            </a:r>
            <a:r>
              <a:rPr lang="en-US" i="1" dirty="0"/>
              <a:t>None of the </a:t>
            </a:r>
            <a:r>
              <a:rPr lang="en-US" i="1" u="sng" dirty="0"/>
              <a:t>rulers of this age</a:t>
            </a:r>
            <a:r>
              <a:rPr lang="en-US" i="1" dirty="0"/>
              <a:t> understood it. </a:t>
            </a:r>
            <a:r>
              <a:rPr lang="en-US" i="1" u="sng" dirty="0"/>
              <a:t>If they had known it, they would not have crucified the Lord of glory</a:t>
            </a:r>
            <a:r>
              <a:rPr lang="en-US" b="0" dirty="0"/>
              <a:t>.  (9)  But just as it is written, </a:t>
            </a:r>
            <a:r>
              <a:rPr lang="en-US" b="0" i="1" dirty="0"/>
              <a:t>“Things that no eye has seen, or ear heard, or mind imagined, are the things God has prepared for those who love him.”  </a:t>
            </a:r>
            <a:r>
              <a:rPr lang="en-US" b="0" dirty="0"/>
              <a:t>(10)  God has revealed these to us by the Spirit. For the Spirit searches all things, even the deep things of God.  (11)  For who among men knows the things of a man except the man’s spirit within him? So too, no one knows the things of God except the Spirit of God.  (12)  Now we have not received the spirit of the world, but the Spirit who is from God, so that we may know the things that are freely given to us by God.  (13)  And we speak about these things, not with words taught us by human wisdom, but with those taught by the Spirit, explaining spiritual things to spiritual people.  (14)  The unbeliever does not receive the things of the Spirit of God, for they are foolishness to him. And he cannot understand them, because they are spiritually discerned.  (15)  The one who is spiritual discerns all things, yet he himself is understood by no one.  (16)  </a:t>
            </a:r>
            <a:r>
              <a:rPr lang="en-US" b="0" i="1" dirty="0"/>
              <a:t>For who has known the mind of the Lord, so as to advise him?</a:t>
            </a:r>
            <a:r>
              <a:rPr lang="en-US" b="0" dirty="0"/>
              <a:t> But we have the mind of Christ.</a:t>
            </a:r>
          </a:p>
          <a:p>
            <a:endParaRPr lang="en-US" b="0" dirty="0">
              <a:solidFill>
                <a:schemeClr val="tx1"/>
              </a:solidFill>
              <a:ea typeface="ＭＳ Ｐゴシック" pitchFamily="-106" charset="-128"/>
            </a:endParaRPr>
          </a:p>
          <a:p>
            <a:r>
              <a:rPr lang="en-US" b="0" dirty="0">
                <a:solidFill>
                  <a:schemeClr val="tx1"/>
                </a:solidFill>
                <a:ea typeface="ＭＳ Ｐゴシック" pitchFamily="-106" charset="-128"/>
              </a:rPr>
              <a:t>1 Corinthians 2:6-16</a:t>
            </a:r>
          </a:p>
          <a:p>
            <a:endParaRPr lang="en-US" dirty="0">
              <a:solidFill>
                <a:schemeClr val="tx2">
                  <a:lumMod val="60000"/>
                  <a:lumOff val="40000"/>
                </a:schemeClr>
              </a:solidFill>
            </a:endParaRPr>
          </a:p>
          <a:p>
            <a:r>
              <a:rPr lang="en-US" dirty="0">
                <a:solidFill>
                  <a:schemeClr val="tx2">
                    <a:lumMod val="60000"/>
                    <a:lumOff val="40000"/>
                  </a:schemeClr>
                </a:solidFill>
                <a:hlinkClick r:id="rId3"/>
              </a:rPr>
              <a:t>https://tinyurl.com/RightWithGod</a:t>
            </a:r>
            <a:endParaRPr lang="en-US" dirty="0">
              <a:solidFill>
                <a:schemeClr val="tx2">
                  <a:lumMod val="60000"/>
                  <a:lumOff val="40000"/>
                </a:schemeClr>
              </a:solidFill>
            </a:endParaRPr>
          </a:p>
          <a:p>
            <a:endParaRPr lang="en-US" dirty="0">
              <a:solidFill>
                <a:schemeClr val="tx2">
                  <a:lumMod val="60000"/>
                  <a:lumOff val="40000"/>
                </a:schemeClr>
              </a:solidFill>
            </a:endParaRPr>
          </a:p>
        </p:txBody>
      </p:sp>
    </p:spTree>
    <p:extLst>
      <p:ext uri="{BB962C8B-B14F-4D97-AF65-F5344CB8AC3E}">
        <p14:creationId xmlns:p14="http://schemas.microsoft.com/office/powerpoint/2010/main" val="931307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CC42C-C80B-D6BA-35D7-E5ADEBD7BEE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F32F974-7F1E-5931-42E5-F16A188AF177}"/>
              </a:ext>
            </a:extLst>
          </p:cNvPr>
          <p:cNvPicPr>
            <a:picLocks noChangeAspect="1"/>
          </p:cNvPicPr>
          <p:nvPr/>
        </p:nvPicPr>
        <p:blipFill>
          <a:blip r:embed="rId3"/>
          <a:stretch>
            <a:fillRect/>
          </a:stretch>
        </p:blipFill>
        <p:spPr>
          <a:xfrm>
            <a:off x="0" y="0"/>
            <a:ext cx="5128929" cy="6858000"/>
          </a:xfrm>
          <a:prstGeom prst="rect">
            <a:avLst/>
          </a:prstGeom>
        </p:spPr>
      </p:pic>
      <p:sp>
        <p:nvSpPr>
          <p:cNvPr id="8" name="TextBox 7">
            <a:extLst>
              <a:ext uri="{FF2B5EF4-FFF2-40B4-BE49-F238E27FC236}">
                <a16:creationId xmlns:a16="http://schemas.microsoft.com/office/drawing/2014/main" id="{1972C8A4-CE6E-3792-E3C9-03FB709284E0}"/>
              </a:ext>
            </a:extLst>
          </p:cNvPr>
          <p:cNvSpPr txBox="1"/>
          <p:nvPr/>
        </p:nvSpPr>
        <p:spPr>
          <a:xfrm>
            <a:off x="5257800" y="152400"/>
            <a:ext cx="3581399" cy="2862322"/>
          </a:xfrm>
          <a:prstGeom prst="rect">
            <a:avLst/>
          </a:prstGeom>
          <a:noFill/>
        </p:spPr>
        <p:txBody>
          <a:bodyPr wrap="square" rtlCol="0">
            <a:spAutoFit/>
          </a:bodyPr>
          <a:lstStyle/>
          <a:p>
            <a:r>
              <a:rPr lang="en-US" dirty="0"/>
              <a:t>He has destroyed what was against us, a certificate of indebtedness expressed in decrees opposed to us. He has taken it away by nailing it to the cross. </a:t>
            </a:r>
            <a:r>
              <a:rPr lang="en-US" b="1" dirty="0"/>
              <a:t>Disarming the rulers and authorities, he has made a public disgrace of them, triumphing over them by the cross</a:t>
            </a:r>
            <a:r>
              <a:rPr lang="en-US" dirty="0"/>
              <a:t>. (Col 2:14-15)</a:t>
            </a:r>
          </a:p>
        </p:txBody>
      </p:sp>
      <p:sp>
        <p:nvSpPr>
          <p:cNvPr id="9" name="TextBox 8">
            <a:extLst>
              <a:ext uri="{FF2B5EF4-FFF2-40B4-BE49-F238E27FC236}">
                <a16:creationId xmlns:a16="http://schemas.microsoft.com/office/drawing/2014/main" id="{06715B1F-5C31-B782-F1DB-62B7B5A7C61B}"/>
              </a:ext>
            </a:extLst>
          </p:cNvPr>
          <p:cNvSpPr txBox="1"/>
          <p:nvPr/>
        </p:nvSpPr>
        <p:spPr>
          <a:xfrm>
            <a:off x="5257800" y="3124200"/>
            <a:ext cx="3581399" cy="3693319"/>
          </a:xfrm>
          <a:prstGeom prst="rect">
            <a:avLst/>
          </a:prstGeom>
          <a:noFill/>
        </p:spPr>
        <p:txBody>
          <a:bodyPr wrap="square" rtlCol="0">
            <a:spAutoFit/>
          </a:bodyPr>
          <a:lstStyle/>
          <a:p>
            <a:r>
              <a:rPr lang="en-US" dirty="0"/>
              <a:t>Therefore, since the children share in flesh and blood, he likewise shared in their humanity, so that </a:t>
            </a:r>
            <a:r>
              <a:rPr lang="en-US" b="1" dirty="0"/>
              <a:t>through death He could destroy the one who holds the power of death </a:t>
            </a:r>
            <a:r>
              <a:rPr lang="en-US" dirty="0"/>
              <a:t>(that is, the devil) and </a:t>
            </a:r>
            <a:r>
              <a:rPr lang="en-US" b="1" dirty="0"/>
              <a:t>set free those who were held in slavery all their lives by their fear of death</a:t>
            </a:r>
            <a:r>
              <a:rPr lang="en-US" dirty="0"/>
              <a:t>. For surely his concern is not for angels, but He is concerned for Abraham’s descendants. (Heb 2:14-16)</a:t>
            </a:r>
          </a:p>
        </p:txBody>
      </p:sp>
    </p:spTree>
    <p:extLst>
      <p:ext uri="{BB962C8B-B14F-4D97-AF65-F5344CB8AC3E}">
        <p14:creationId xmlns:p14="http://schemas.microsoft.com/office/powerpoint/2010/main" val="2275407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28DDE-CD4E-7C8C-8440-858EF19C00F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AAC67E6-9601-AEE3-1489-23082B10AFF9}"/>
              </a:ext>
            </a:extLst>
          </p:cNvPr>
          <p:cNvSpPr txBox="1">
            <a:spLocks/>
          </p:cNvSpPr>
          <p:nvPr/>
        </p:nvSpPr>
        <p:spPr bwMode="auto">
          <a:xfrm>
            <a:off x="233362" y="32657"/>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85000" lnSpcReduction="20000"/>
          </a:bodyPr>
          <a:lstStyle>
            <a:lvl1pPr algn="l" rtl="0" eaLnBrk="1" fontAlgn="base" hangingPunct="1">
              <a:spcBef>
                <a:spcPct val="0"/>
              </a:spcBef>
              <a:spcAft>
                <a:spcPct val="0"/>
              </a:spcAft>
              <a:defRPr lang="en-US" sz="4000" b="1" kern="120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a:lstStyle>
          <a:p>
            <a:r>
              <a:rPr lang="en-US" sz="3400" dirty="0"/>
              <a:t>Righteousness Starts With God, Not Man</a:t>
            </a:r>
            <a:br>
              <a:rPr lang="en-US" dirty="0"/>
            </a:br>
            <a:r>
              <a:rPr lang="en-US" sz="3100" dirty="0">
                <a:solidFill>
                  <a:schemeClr val="tx2">
                    <a:lumMod val="60000"/>
                    <a:lumOff val="40000"/>
                  </a:schemeClr>
                </a:solidFill>
              </a:rPr>
              <a:t>Who is the standard?</a:t>
            </a:r>
            <a:endParaRPr lang="en-US" sz="2600" dirty="0">
              <a:solidFill>
                <a:schemeClr val="tx2">
                  <a:lumMod val="60000"/>
                  <a:lumOff val="40000"/>
                </a:schemeClr>
              </a:solidFill>
            </a:endParaRPr>
          </a:p>
        </p:txBody>
      </p:sp>
      <p:sp>
        <p:nvSpPr>
          <p:cNvPr id="3" name="TextBox 2">
            <a:extLst>
              <a:ext uri="{FF2B5EF4-FFF2-40B4-BE49-F238E27FC236}">
                <a16:creationId xmlns:a16="http://schemas.microsoft.com/office/drawing/2014/main" id="{D6D12C54-7D34-01D6-341D-7B239249B2B3}"/>
              </a:ext>
            </a:extLst>
          </p:cNvPr>
          <p:cNvSpPr txBox="1"/>
          <p:nvPr/>
        </p:nvSpPr>
        <p:spPr>
          <a:xfrm>
            <a:off x="214311" y="838200"/>
            <a:ext cx="8677275" cy="2800767"/>
          </a:xfrm>
          <a:prstGeom prst="rect">
            <a:avLst/>
          </a:prstGeom>
          <a:noFill/>
        </p:spPr>
        <p:txBody>
          <a:bodyPr wrap="square" rtlCol="0">
            <a:spAutoFit/>
          </a:bodyPr>
          <a:lstStyle/>
          <a:p>
            <a:r>
              <a:rPr lang="en-US" sz="2200" b="1" dirty="0">
                <a:ea typeface="ＭＳ Ｐゴシック" pitchFamily="-106" charset="-128"/>
                <a:cs typeface="ＭＳ Ｐゴシック" pitchFamily="-106" charset="-128"/>
              </a:rPr>
              <a:t>Romans 10:3</a:t>
            </a:r>
            <a:r>
              <a:rPr lang="en-US" sz="2200" dirty="0">
                <a:ea typeface="ＭＳ Ｐゴシック" pitchFamily="-106" charset="-128"/>
                <a:cs typeface="ＭＳ Ｐゴシック" pitchFamily="-106" charset="-128"/>
              </a:rPr>
              <a:t>  </a:t>
            </a:r>
            <a:r>
              <a:rPr lang="en-US" sz="2200" i="1" dirty="0">
                <a:ea typeface="ＭＳ Ｐゴシック" pitchFamily="-106" charset="-128"/>
                <a:cs typeface="ＭＳ Ｐゴシック" pitchFamily="-106" charset="-128"/>
              </a:rPr>
              <a:t>They sought to establish their own righteousness and did not submit to God’s righteousness.</a:t>
            </a:r>
          </a:p>
          <a:p>
            <a:endParaRPr lang="en-US" sz="2200" i="1" dirty="0">
              <a:ea typeface="ＭＳ Ｐゴシック" pitchFamily="-106" charset="-128"/>
              <a:cs typeface="ＭＳ Ｐゴシック" pitchFamily="-106" charset="-128"/>
            </a:endParaRPr>
          </a:p>
          <a:p>
            <a:r>
              <a:rPr lang="en-US" sz="2200" b="1" dirty="0">
                <a:ea typeface="ＭＳ Ｐゴシック" pitchFamily="-106" charset="-128"/>
                <a:cs typeface="ＭＳ Ｐゴシック" pitchFamily="-106" charset="-128"/>
              </a:rPr>
              <a:t>Psalm 119:142  </a:t>
            </a:r>
            <a:r>
              <a:rPr lang="en-US" sz="2200" i="1" dirty="0">
                <a:ea typeface="ＭＳ Ｐゴシック" pitchFamily="-106" charset="-128"/>
                <a:cs typeface="ＭＳ Ｐゴシック" pitchFamily="-106" charset="-128"/>
              </a:rPr>
              <a:t>Your righteousness is an everlasting righteousness</a:t>
            </a:r>
          </a:p>
          <a:p>
            <a:endParaRPr lang="en-US" sz="2200" i="1" dirty="0">
              <a:ea typeface="ＭＳ Ｐゴシック" pitchFamily="-106" charset="-128"/>
              <a:cs typeface="ＭＳ Ｐゴシック" pitchFamily="-106" charset="-128"/>
            </a:endParaRPr>
          </a:p>
          <a:p>
            <a:r>
              <a:rPr lang="en-US" sz="2200" b="1" dirty="0">
                <a:ea typeface="ＭＳ Ｐゴシック" pitchFamily="-106" charset="-128"/>
                <a:cs typeface="ＭＳ Ｐゴシック" pitchFamily="-106" charset="-128"/>
              </a:rPr>
              <a:t>Deuteronomy 32:4  </a:t>
            </a:r>
            <a:r>
              <a:rPr lang="en-US" sz="2200" i="1" u="sng" dirty="0">
                <a:ea typeface="ＭＳ Ｐゴシック" pitchFamily="-106" charset="-128"/>
                <a:cs typeface="ＭＳ Ｐゴシック" pitchFamily="-106" charset="-128"/>
              </a:rPr>
              <a:t>He is the Rock</a:t>
            </a:r>
            <a:r>
              <a:rPr lang="en-US" sz="2200" i="1" dirty="0">
                <a:ea typeface="ＭＳ Ｐゴシック" pitchFamily="-106" charset="-128"/>
                <a:cs typeface="ＭＳ Ｐゴシック" pitchFamily="-106" charset="-128"/>
              </a:rPr>
              <a:t>, His work is perfect; For all His ways are justice, A God of truth and without injustice; Righteous and upright is He.</a:t>
            </a:r>
          </a:p>
        </p:txBody>
      </p:sp>
      <p:sp>
        <p:nvSpPr>
          <p:cNvPr id="2" name="TextBox 1">
            <a:extLst>
              <a:ext uri="{FF2B5EF4-FFF2-40B4-BE49-F238E27FC236}">
                <a16:creationId xmlns:a16="http://schemas.microsoft.com/office/drawing/2014/main" id="{D929C956-86B9-5893-5AA6-2026F654E6CD}"/>
              </a:ext>
            </a:extLst>
          </p:cNvPr>
          <p:cNvSpPr txBox="1"/>
          <p:nvPr/>
        </p:nvSpPr>
        <p:spPr>
          <a:xfrm>
            <a:off x="212252" y="3703105"/>
            <a:ext cx="8677275" cy="2800767"/>
          </a:xfrm>
          <a:prstGeom prst="rect">
            <a:avLst/>
          </a:prstGeom>
          <a:noFill/>
        </p:spPr>
        <p:txBody>
          <a:bodyPr wrap="square" rtlCol="0">
            <a:spAutoFit/>
          </a:bodyPr>
          <a:lstStyle/>
          <a:p>
            <a:pPr marL="342900" indent="-342900">
              <a:buFont typeface="Arial" panose="020B0604020202020204" pitchFamily="34" charset="0"/>
              <a:buChar char="•"/>
            </a:pPr>
            <a:r>
              <a:rPr lang="en-US" sz="2200" dirty="0">
                <a:ea typeface="ＭＳ Ｐゴシック" pitchFamily="-106" charset="-128"/>
                <a:cs typeface="ＭＳ Ｐゴシック" pitchFamily="-106" charset="-128"/>
              </a:rPr>
              <a:t>In the Bible, righteousness does not begin with human behavior.</a:t>
            </a:r>
          </a:p>
          <a:p>
            <a:pPr marL="800100" lvl="1" indent="-342900">
              <a:buFont typeface="Arial" panose="020B0604020202020204" pitchFamily="34" charset="0"/>
              <a:buChar char="•"/>
            </a:pPr>
            <a:r>
              <a:rPr lang="en-US" sz="2200" dirty="0">
                <a:ea typeface="ＭＳ Ｐゴシック" pitchFamily="-106" charset="-128"/>
                <a:cs typeface="ＭＳ Ｐゴシック" pitchFamily="-106" charset="-128"/>
              </a:rPr>
              <a:t>It begins with who God is.</a:t>
            </a:r>
          </a:p>
          <a:p>
            <a:pPr marL="342900" indent="-342900">
              <a:buFont typeface="Arial" panose="020B0604020202020204" pitchFamily="34" charset="0"/>
              <a:buChar char="•"/>
            </a:pPr>
            <a:r>
              <a:rPr lang="en-US" sz="2200" dirty="0">
                <a:ea typeface="ＭＳ Ｐゴシック" pitchFamily="-106" charset="-128"/>
                <a:cs typeface="ＭＳ Ｐゴシック" pitchFamily="-106" charset="-128"/>
              </a:rPr>
              <a:t>God does not measure Himself by a standard outside of Himself.</a:t>
            </a:r>
          </a:p>
          <a:p>
            <a:pPr marL="800100" lvl="1" indent="-342900">
              <a:buFont typeface="Arial" panose="020B0604020202020204" pitchFamily="34" charset="0"/>
              <a:buChar char="•"/>
            </a:pPr>
            <a:r>
              <a:rPr lang="en-US" sz="2200" dirty="0">
                <a:ea typeface="ＭＳ Ｐゴシック" pitchFamily="-106" charset="-128"/>
                <a:cs typeface="ＭＳ Ｐゴシック" pitchFamily="-106" charset="-128"/>
              </a:rPr>
              <a:t>He </a:t>
            </a:r>
            <a:r>
              <a:rPr lang="en-US" sz="2200" i="1" dirty="0">
                <a:ea typeface="ＭＳ Ｐゴシック" pitchFamily="-106" charset="-128"/>
                <a:cs typeface="ＭＳ Ｐゴシック" pitchFamily="-106" charset="-128"/>
              </a:rPr>
              <a:t>is</a:t>
            </a:r>
            <a:r>
              <a:rPr lang="en-US" sz="2200" dirty="0">
                <a:ea typeface="ＭＳ Ｐゴシック" pitchFamily="-106" charset="-128"/>
                <a:cs typeface="ＭＳ Ｐゴシック" pitchFamily="-106" charset="-128"/>
              </a:rPr>
              <a:t> the standard.</a:t>
            </a:r>
          </a:p>
          <a:p>
            <a:pPr marL="342900" indent="-342900">
              <a:buFont typeface="Arial" panose="020B0604020202020204" pitchFamily="34" charset="0"/>
              <a:buChar char="•"/>
            </a:pPr>
            <a:r>
              <a:rPr lang="en-US" sz="2200" dirty="0">
                <a:ea typeface="ＭＳ Ｐゴシック" pitchFamily="-106" charset="-128"/>
                <a:cs typeface="ＭＳ Ｐゴシック" pitchFamily="-106" charset="-128"/>
              </a:rPr>
              <a:t>God is righteous because His nature is righteous.</a:t>
            </a:r>
          </a:p>
          <a:p>
            <a:pPr marL="800100" lvl="1" indent="-342900">
              <a:buFont typeface="Arial" panose="020B0604020202020204" pitchFamily="34" charset="0"/>
              <a:buChar char="•"/>
            </a:pPr>
            <a:r>
              <a:rPr lang="en-US" sz="2200" dirty="0">
                <a:ea typeface="ＭＳ Ｐゴシック" pitchFamily="-106" charset="-128"/>
                <a:cs typeface="ＭＳ Ｐゴシック" pitchFamily="-106" charset="-128"/>
              </a:rPr>
              <a:t>He does what is right because He is right.</a:t>
            </a:r>
          </a:p>
          <a:p>
            <a:pPr marL="342900" indent="-342900">
              <a:buFont typeface="Arial" panose="020B0604020202020204" pitchFamily="34" charset="0"/>
              <a:buChar char="•"/>
            </a:pPr>
            <a:r>
              <a:rPr lang="en-US" sz="2200" dirty="0">
                <a:ea typeface="ＭＳ Ｐゴシック" pitchFamily="-106" charset="-128"/>
                <a:cs typeface="ＭＳ Ｐゴシック" pitchFamily="-106" charset="-128"/>
              </a:rPr>
              <a:t>Human ideas of goodness change.</a:t>
            </a:r>
          </a:p>
          <a:p>
            <a:pPr marL="800100" lvl="1" indent="-342900">
              <a:buFont typeface="Arial" panose="020B0604020202020204" pitchFamily="34" charset="0"/>
              <a:buChar char="•"/>
            </a:pPr>
            <a:r>
              <a:rPr lang="en-US" sz="2200" dirty="0">
                <a:ea typeface="ＭＳ Ｐゴシック" pitchFamily="-106" charset="-128"/>
                <a:cs typeface="ＭＳ Ｐゴシック" pitchFamily="-106" charset="-128"/>
              </a:rPr>
              <a:t>God does not change.</a:t>
            </a:r>
          </a:p>
        </p:txBody>
      </p:sp>
    </p:spTree>
    <p:extLst>
      <p:ext uri="{BB962C8B-B14F-4D97-AF65-F5344CB8AC3E}">
        <p14:creationId xmlns:p14="http://schemas.microsoft.com/office/powerpoint/2010/main" val="313069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330A9-313B-782A-36D2-256F80508E1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6B492C0-8401-1BFA-E78F-DCFCCC0030DC}"/>
              </a:ext>
            </a:extLst>
          </p:cNvPr>
          <p:cNvSpPr txBox="1">
            <a:spLocks/>
          </p:cNvSpPr>
          <p:nvPr/>
        </p:nvSpPr>
        <p:spPr bwMode="auto">
          <a:xfrm>
            <a:off x="233362" y="32657"/>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70000" lnSpcReduction="20000"/>
          </a:bodyPr>
          <a:lstStyle>
            <a:lvl1pPr algn="l" rtl="0" eaLnBrk="1" fontAlgn="base" hangingPunct="1">
              <a:spcBef>
                <a:spcPct val="0"/>
              </a:spcBef>
              <a:spcAft>
                <a:spcPct val="0"/>
              </a:spcAft>
              <a:defRPr lang="en-US" sz="4000" b="1" kern="120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a:lstStyle>
          <a:p>
            <a:r>
              <a:rPr lang="en-US" dirty="0"/>
              <a:t>Coming Soon…  Lesson 7</a:t>
            </a:r>
            <a:br>
              <a:rPr lang="en-US" sz="5100" dirty="0"/>
            </a:br>
            <a:r>
              <a:rPr lang="en-US" sz="2800" dirty="0">
                <a:solidFill>
                  <a:schemeClr val="tx1"/>
                </a:solidFill>
                <a:ea typeface="ＭＳ Ｐゴシック" pitchFamily="-106" charset="-128"/>
                <a:cs typeface="ＭＳ Ｐゴシック" pitchFamily="-106" charset="-128"/>
              </a:rPr>
              <a:t>How Grace Dismantles Fear-Based Systems in the New Testament</a:t>
            </a:r>
          </a:p>
        </p:txBody>
      </p:sp>
      <p:sp>
        <p:nvSpPr>
          <p:cNvPr id="3" name="TextBox 2">
            <a:extLst>
              <a:ext uri="{FF2B5EF4-FFF2-40B4-BE49-F238E27FC236}">
                <a16:creationId xmlns:a16="http://schemas.microsoft.com/office/drawing/2014/main" id="{98896F1E-1580-B7E3-8586-1B1C1AFBFB17}"/>
              </a:ext>
            </a:extLst>
          </p:cNvPr>
          <p:cNvSpPr txBox="1"/>
          <p:nvPr/>
        </p:nvSpPr>
        <p:spPr>
          <a:xfrm>
            <a:off x="233362" y="794657"/>
            <a:ext cx="8682038" cy="5909310"/>
          </a:xfrm>
          <a:prstGeom prst="rect">
            <a:avLst/>
          </a:prstGeom>
          <a:noFill/>
        </p:spPr>
        <p:txBody>
          <a:bodyPr wrap="square">
            <a:spAutoFit/>
          </a:bodyPr>
          <a:lstStyle/>
          <a:p>
            <a:r>
              <a:rPr lang="en-US" sz="1800" b="1" dirty="0"/>
              <a:t>Apostolic Pattern: From System to Life</a:t>
            </a:r>
            <a:endParaRPr lang="en-US" sz="1800" dirty="0"/>
          </a:p>
          <a:p>
            <a:pPr lvl="1"/>
            <a:r>
              <a:rPr lang="en-US" dirty="0"/>
              <a:t>Every New Testament covenantal concept shift follows this pattern:</a:t>
            </a:r>
          </a:p>
          <a:p>
            <a:pPr marL="742950" lvl="1" indent="-285750" fontAlgn="ctr">
              <a:buFont typeface="Wingdings" panose="05000000000000000000" pitchFamily="2" charset="2"/>
              <a:buChar char="Ø"/>
            </a:pPr>
            <a:r>
              <a:rPr lang="en-US" dirty="0"/>
              <a:t>from law to Life</a:t>
            </a:r>
          </a:p>
          <a:p>
            <a:pPr marL="742950" lvl="1" indent="-285750" fontAlgn="ctr">
              <a:buFont typeface="Wingdings" panose="05000000000000000000" pitchFamily="2" charset="2"/>
              <a:buChar char="Ø"/>
            </a:pPr>
            <a:r>
              <a:rPr lang="en-US" dirty="0"/>
              <a:t>from fear to Faith</a:t>
            </a:r>
          </a:p>
          <a:p>
            <a:pPr marL="742950" lvl="1" indent="-285750" fontAlgn="ctr">
              <a:buFont typeface="Wingdings" panose="05000000000000000000" pitchFamily="2" charset="2"/>
              <a:buChar char="Ø"/>
            </a:pPr>
            <a:r>
              <a:rPr lang="en-US" dirty="0"/>
              <a:t>from performance to Promise</a:t>
            </a:r>
          </a:p>
          <a:p>
            <a:pPr marL="742950" lvl="1" indent="-285750" fontAlgn="ctr">
              <a:buFont typeface="Wingdings" panose="05000000000000000000" pitchFamily="2" charset="2"/>
              <a:buChar char="Ø"/>
            </a:pPr>
            <a:r>
              <a:rPr lang="en-US" dirty="0"/>
              <a:t>from system to Spirit</a:t>
            </a:r>
          </a:p>
          <a:p>
            <a:r>
              <a:rPr lang="en-US" sz="1800" dirty="0"/>
              <a:t> </a:t>
            </a:r>
            <a:endParaRPr lang="en-US" dirty="0"/>
          </a:p>
          <a:p>
            <a:r>
              <a:rPr lang="en-US" b="1" dirty="0"/>
              <a:t>2 Corinthians 3:17  </a:t>
            </a:r>
            <a:r>
              <a:rPr lang="en-US" i="1" dirty="0"/>
              <a:t>“Now the Lord is the Spirit, and </a:t>
            </a:r>
            <a:r>
              <a:rPr lang="en-US" i="1" u="sng" dirty="0"/>
              <a:t>where the Spirit of the Lord is present, there is freedom</a:t>
            </a:r>
            <a:r>
              <a:rPr lang="en-US" i="1" dirty="0"/>
              <a:t>.”</a:t>
            </a:r>
          </a:p>
          <a:p>
            <a:r>
              <a:rPr lang="en-US" b="1" dirty="0"/>
              <a:t>Romans 8:15  </a:t>
            </a:r>
            <a:r>
              <a:rPr lang="en-US" i="1" dirty="0"/>
              <a:t>“For </a:t>
            </a:r>
            <a:r>
              <a:rPr lang="en-US" i="1" u="sng" dirty="0"/>
              <a:t>you did not receive the spirit of slavery leading again to fear</a:t>
            </a:r>
            <a:r>
              <a:rPr lang="en-US" i="1" dirty="0"/>
              <a:t>, </a:t>
            </a:r>
            <a:r>
              <a:rPr lang="en-US" i="1" u="sng" dirty="0"/>
              <a:t>but you received the Spirit of adoption</a:t>
            </a:r>
            <a:r>
              <a:rPr lang="en-US" i="1" dirty="0"/>
              <a:t>.”</a:t>
            </a:r>
          </a:p>
          <a:p>
            <a:endParaRPr lang="en-US" sz="1800" dirty="0"/>
          </a:p>
          <a:p>
            <a:r>
              <a:rPr lang="en-US" b="1" dirty="0"/>
              <a:t>Lesson Abstract</a:t>
            </a:r>
            <a:endParaRPr lang="en-US" dirty="0"/>
          </a:p>
          <a:p>
            <a:pPr marL="742950" lvl="1" indent="-285750">
              <a:buFont typeface="Wingdings" panose="05000000000000000000" pitchFamily="2" charset="2"/>
              <a:buChar char="Ø"/>
            </a:pPr>
            <a:r>
              <a:rPr lang="en-US" dirty="0"/>
              <a:t>Fear builds systems to protect cultural identity.</a:t>
            </a:r>
          </a:p>
          <a:p>
            <a:pPr marL="742950" lvl="1" indent="-285750">
              <a:buFont typeface="Wingdings" panose="05000000000000000000" pitchFamily="2" charset="2"/>
              <a:buChar char="Ø"/>
            </a:pPr>
            <a:r>
              <a:rPr lang="en-US" dirty="0"/>
              <a:t>Grace reveals identity so systems are no longer needed.</a:t>
            </a:r>
          </a:p>
          <a:p>
            <a:pPr lvl="1"/>
            <a:r>
              <a:rPr lang="en-US" dirty="0"/>
              <a:t> </a:t>
            </a:r>
          </a:p>
          <a:p>
            <a:pPr lvl="2"/>
            <a:r>
              <a:rPr lang="en-US" dirty="0"/>
              <a:t>Fear asks: </a:t>
            </a:r>
            <a:r>
              <a:rPr lang="en-US" i="1" dirty="0"/>
              <a:t>Am I safe?</a:t>
            </a:r>
            <a:endParaRPr lang="en-US" dirty="0"/>
          </a:p>
          <a:p>
            <a:pPr lvl="2"/>
            <a:r>
              <a:rPr lang="en-US" dirty="0"/>
              <a:t>Grace answers: </a:t>
            </a:r>
            <a:r>
              <a:rPr lang="en-US" i="1" dirty="0"/>
              <a:t>You are mine.</a:t>
            </a:r>
            <a:endParaRPr lang="en-US" dirty="0"/>
          </a:p>
          <a:p>
            <a:pPr lvl="1"/>
            <a:r>
              <a:rPr lang="en-US" dirty="0"/>
              <a:t> </a:t>
            </a:r>
          </a:p>
          <a:p>
            <a:pPr marL="742950" lvl="1" indent="-285750">
              <a:buFont typeface="Wingdings" panose="05000000000000000000" pitchFamily="2" charset="2"/>
              <a:buChar char="Ø"/>
            </a:pPr>
            <a:r>
              <a:rPr lang="en-US" dirty="0"/>
              <a:t>And once that is settled,</a:t>
            </a:r>
          </a:p>
          <a:p>
            <a:pPr marL="742950" lvl="1" indent="-285750">
              <a:buFont typeface="Wingdings" panose="05000000000000000000" pitchFamily="2" charset="2"/>
              <a:buChar char="Ø"/>
            </a:pPr>
            <a:r>
              <a:rPr lang="en-US" dirty="0"/>
              <a:t>righteousness no longer needs to be managed.</a:t>
            </a:r>
          </a:p>
        </p:txBody>
      </p:sp>
    </p:spTree>
    <p:extLst>
      <p:ext uri="{BB962C8B-B14F-4D97-AF65-F5344CB8AC3E}">
        <p14:creationId xmlns:p14="http://schemas.microsoft.com/office/powerpoint/2010/main" val="12307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1000"/>
                                        <p:tgtEl>
                                          <p:spTgt spid="3">
                                            <p:txEl>
                                              <p:pRg st="10" end="10"/>
                                            </p:txEl>
                                          </p:spTgt>
                                        </p:tgtEl>
                                      </p:cBhvr>
                                    </p:animEffect>
                                    <p:anim calcmode="lin" valueType="num">
                                      <p:cBhvr>
                                        <p:cTn id="5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
                                            <p:txEl>
                                              <p:pRg st="13" end="13"/>
                                            </p:txEl>
                                          </p:spTgt>
                                        </p:tgtEl>
                                        <p:attrNameLst>
                                          <p:attrName>style.visibility</p:attrName>
                                        </p:attrNameLst>
                                      </p:cBhvr>
                                      <p:to>
                                        <p:strVal val="visible"/>
                                      </p:to>
                                    </p:set>
                                    <p:animEffect transition="in" filter="fade">
                                      <p:cBhvr>
                                        <p:cTn id="66" dur="1000"/>
                                        <p:tgtEl>
                                          <p:spTgt spid="3">
                                            <p:txEl>
                                              <p:pRg st="13" end="13"/>
                                            </p:txEl>
                                          </p:spTgt>
                                        </p:tgtEl>
                                      </p:cBhvr>
                                    </p:animEffect>
                                    <p:anim calcmode="lin" valueType="num">
                                      <p:cBhvr>
                                        <p:cTn id="67"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animEffect transition="in" filter="fade">
                                      <p:cBhvr>
                                        <p:cTn id="71" dur="1000"/>
                                        <p:tgtEl>
                                          <p:spTgt spid="3">
                                            <p:txEl>
                                              <p:pRg st="14" end="14"/>
                                            </p:txEl>
                                          </p:spTgt>
                                        </p:tgtEl>
                                      </p:cBhvr>
                                    </p:animEffect>
                                    <p:anim calcmode="lin" valueType="num">
                                      <p:cBhvr>
                                        <p:cTn id="72"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
                                            <p:txEl>
                                              <p:pRg st="15" end="15"/>
                                            </p:txEl>
                                          </p:spTgt>
                                        </p:tgtEl>
                                        <p:attrNameLst>
                                          <p:attrName>style.visibility</p:attrName>
                                        </p:attrNameLst>
                                      </p:cBhvr>
                                      <p:to>
                                        <p:strVal val="visible"/>
                                      </p:to>
                                    </p:set>
                                    <p:animEffect transition="in" filter="fade">
                                      <p:cBhvr>
                                        <p:cTn id="76" dur="1000"/>
                                        <p:tgtEl>
                                          <p:spTgt spid="3">
                                            <p:txEl>
                                              <p:pRg st="15" end="15"/>
                                            </p:txEl>
                                          </p:spTgt>
                                        </p:tgtEl>
                                      </p:cBhvr>
                                    </p:animEffect>
                                    <p:anim calcmode="lin" valueType="num">
                                      <p:cBhvr>
                                        <p:cTn id="77"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78"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3">
                                            <p:txEl>
                                              <p:pRg st="16" end="16"/>
                                            </p:txEl>
                                          </p:spTgt>
                                        </p:tgtEl>
                                        <p:attrNameLst>
                                          <p:attrName>style.visibility</p:attrName>
                                        </p:attrNameLst>
                                      </p:cBhvr>
                                      <p:to>
                                        <p:strVal val="visible"/>
                                      </p:to>
                                    </p:set>
                                    <p:animEffect transition="in" filter="fade">
                                      <p:cBhvr>
                                        <p:cTn id="81" dur="1000"/>
                                        <p:tgtEl>
                                          <p:spTgt spid="3">
                                            <p:txEl>
                                              <p:pRg st="16" end="16"/>
                                            </p:txEl>
                                          </p:spTgt>
                                        </p:tgtEl>
                                      </p:cBhvr>
                                    </p:animEffect>
                                    <p:anim calcmode="lin" valueType="num">
                                      <p:cBhvr>
                                        <p:cTn id="82"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3">
                                            <p:txEl>
                                              <p:pRg st="17" end="17"/>
                                            </p:txEl>
                                          </p:spTgt>
                                        </p:tgtEl>
                                        <p:attrNameLst>
                                          <p:attrName>style.visibility</p:attrName>
                                        </p:attrNameLst>
                                      </p:cBhvr>
                                      <p:to>
                                        <p:strVal val="visible"/>
                                      </p:to>
                                    </p:set>
                                    <p:animEffect transition="in" filter="fade">
                                      <p:cBhvr>
                                        <p:cTn id="86" dur="1000"/>
                                        <p:tgtEl>
                                          <p:spTgt spid="3">
                                            <p:txEl>
                                              <p:pRg st="17" end="17"/>
                                            </p:txEl>
                                          </p:spTgt>
                                        </p:tgtEl>
                                      </p:cBhvr>
                                    </p:animEffect>
                                    <p:anim calcmode="lin" valueType="num">
                                      <p:cBhvr>
                                        <p:cTn id="87"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17" end="17"/>
                                            </p:txEl>
                                          </p:spTgt>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
                                            <p:txEl>
                                              <p:pRg st="18" end="18"/>
                                            </p:txEl>
                                          </p:spTgt>
                                        </p:tgtEl>
                                        <p:attrNameLst>
                                          <p:attrName>style.visibility</p:attrName>
                                        </p:attrNameLst>
                                      </p:cBhvr>
                                      <p:to>
                                        <p:strVal val="visible"/>
                                      </p:to>
                                    </p:set>
                                    <p:animEffect transition="in" filter="fade">
                                      <p:cBhvr>
                                        <p:cTn id="91" dur="1000"/>
                                        <p:tgtEl>
                                          <p:spTgt spid="3">
                                            <p:txEl>
                                              <p:pRg st="18" end="18"/>
                                            </p:txEl>
                                          </p:spTgt>
                                        </p:tgtEl>
                                      </p:cBhvr>
                                    </p:animEffect>
                                    <p:anim calcmode="lin" valueType="num">
                                      <p:cBhvr>
                                        <p:cTn id="92"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74A7A-01FE-4AA7-DD88-CFBD61012A8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6A1A97E-4E2D-BD5A-BC10-DF4D45ECBA36}"/>
              </a:ext>
            </a:extLst>
          </p:cNvPr>
          <p:cNvSpPr txBox="1">
            <a:spLocks/>
          </p:cNvSpPr>
          <p:nvPr/>
        </p:nvSpPr>
        <p:spPr bwMode="auto">
          <a:xfrm>
            <a:off x="233362" y="32657"/>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62500" lnSpcReduction="20000"/>
          </a:bodyPr>
          <a:lstStyle>
            <a:lvl1pPr algn="l" rtl="0" eaLnBrk="1" fontAlgn="base" hangingPunct="1">
              <a:spcBef>
                <a:spcPct val="0"/>
              </a:spcBef>
              <a:spcAft>
                <a:spcPct val="0"/>
              </a:spcAft>
              <a:defRPr lang="en-US" sz="4000" b="1" kern="120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a:lstStyle>
          <a:p>
            <a:r>
              <a:rPr lang="en-US" sz="4500" dirty="0"/>
              <a:t>Coming Soon…  Lesson 9</a:t>
            </a:r>
            <a:br>
              <a:rPr lang="en-US" dirty="0"/>
            </a:br>
            <a:r>
              <a:rPr lang="en-US" sz="3600" dirty="0">
                <a:solidFill>
                  <a:schemeClr val="tx1"/>
                </a:solidFill>
                <a:ea typeface="ＭＳ Ｐゴシック" pitchFamily="-106" charset="-128"/>
              </a:rPr>
              <a:t>How the Early Church Resisted System-Driven Religion</a:t>
            </a:r>
          </a:p>
        </p:txBody>
      </p:sp>
    </p:spTree>
    <p:extLst>
      <p:ext uri="{BB962C8B-B14F-4D97-AF65-F5344CB8AC3E}">
        <p14:creationId xmlns:p14="http://schemas.microsoft.com/office/powerpoint/2010/main" val="722000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5CD33-CCDE-7010-C34C-CED0C17D83D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051A9F5-21B3-7530-7685-7E6D27AB65D1}"/>
              </a:ext>
            </a:extLst>
          </p:cNvPr>
          <p:cNvSpPr txBox="1">
            <a:spLocks/>
          </p:cNvSpPr>
          <p:nvPr/>
        </p:nvSpPr>
        <p:spPr bwMode="auto">
          <a:xfrm>
            <a:off x="233362" y="32657"/>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62500" lnSpcReduction="20000"/>
          </a:bodyPr>
          <a:lstStyle>
            <a:lvl1pPr algn="l" rtl="0" eaLnBrk="1" fontAlgn="base" hangingPunct="1">
              <a:spcBef>
                <a:spcPct val="0"/>
              </a:spcBef>
              <a:spcAft>
                <a:spcPct val="0"/>
              </a:spcAft>
              <a:defRPr lang="en-US" sz="4000" b="1" kern="120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a:lstStyle>
          <a:p>
            <a:r>
              <a:rPr lang="en-US" sz="4500" dirty="0"/>
              <a:t>Coming Soon…  Lesson 11</a:t>
            </a:r>
            <a:br>
              <a:rPr lang="en-US" dirty="0"/>
            </a:br>
            <a:r>
              <a:rPr lang="en-US" sz="3600" dirty="0">
                <a:solidFill>
                  <a:schemeClr val="tx1"/>
                </a:solidFill>
                <a:ea typeface="ＭＳ Ｐゴシック" pitchFamily="-106" charset="-128"/>
              </a:rPr>
              <a:t>How the New Testament Balances Order Without Control</a:t>
            </a:r>
          </a:p>
        </p:txBody>
      </p:sp>
    </p:spTree>
    <p:extLst>
      <p:ext uri="{BB962C8B-B14F-4D97-AF65-F5344CB8AC3E}">
        <p14:creationId xmlns:p14="http://schemas.microsoft.com/office/powerpoint/2010/main" val="57749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FD26A-B3EC-A5DA-2299-24970EDF404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8BDD922-E05E-40DF-948E-2F3E287265F1}"/>
              </a:ext>
            </a:extLst>
          </p:cNvPr>
          <p:cNvSpPr txBox="1"/>
          <p:nvPr/>
        </p:nvSpPr>
        <p:spPr>
          <a:xfrm>
            <a:off x="260904" y="914400"/>
            <a:ext cx="8682038" cy="5632311"/>
          </a:xfrm>
          <a:prstGeom prst="rect">
            <a:avLst/>
          </a:prstGeom>
          <a:noFill/>
        </p:spPr>
        <p:txBody>
          <a:bodyPr wrap="square" rtlCol="0">
            <a:spAutoFit/>
          </a:bodyPr>
          <a:lstStyle/>
          <a:p>
            <a:r>
              <a:rPr lang="en-US" dirty="0"/>
              <a:t>From the beginning, </a:t>
            </a:r>
            <a:r>
              <a:rPr lang="en-US" u="sng" dirty="0"/>
              <a:t>sin introduced uncertainty</a:t>
            </a:r>
            <a:r>
              <a:rPr lang="en-US" dirty="0"/>
              <a:t> into the human experience.  When </a:t>
            </a:r>
            <a:r>
              <a:rPr lang="en-US" u="sng" dirty="0"/>
              <a:t>humanity lost trust in God</a:t>
            </a:r>
            <a:r>
              <a:rPr lang="en-US" dirty="0"/>
              <a:t>, </a:t>
            </a:r>
            <a:r>
              <a:rPr lang="en-US" u="sng" dirty="0"/>
              <a:t>fear took its place</a:t>
            </a:r>
            <a:r>
              <a:rPr lang="en-US" dirty="0"/>
              <a:t>.  Fear, in turn, </a:t>
            </a:r>
            <a:r>
              <a:rPr lang="en-US" u="sng" dirty="0"/>
              <a:t>demands control</a:t>
            </a:r>
            <a:r>
              <a:rPr lang="en-US" dirty="0"/>
              <a:t>, and control leads people to </a:t>
            </a:r>
            <a:r>
              <a:rPr lang="en-US" u="sng" dirty="0"/>
              <a:t>build systems</a:t>
            </a:r>
            <a:r>
              <a:rPr lang="en-US" dirty="0"/>
              <a:t>.  Genesis 3 captures this shift when Adam says, “</a:t>
            </a:r>
            <a:r>
              <a:rPr lang="en-US" i="1" dirty="0"/>
              <a:t>I was afraid… so I hid</a:t>
            </a:r>
            <a:r>
              <a:rPr lang="en-US" dirty="0"/>
              <a:t>.”  Fear pushes people to ask: Am I safe? Am I accepted? Am I right?  </a:t>
            </a:r>
            <a:r>
              <a:rPr lang="en-US" u="sng" dirty="0"/>
              <a:t>Instead of resting in God’s righteousness, humans attempt to manufacture their own</a:t>
            </a:r>
            <a:r>
              <a:rPr lang="en-US" dirty="0"/>
              <a:t>.</a:t>
            </a:r>
          </a:p>
          <a:p>
            <a:r>
              <a:rPr lang="en-US" dirty="0"/>
              <a:t> </a:t>
            </a:r>
          </a:p>
          <a:p>
            <a:r>
              <a:rPr lang="en-US" dirty="0"/>
              <a:t>This pattern repeats throughout history.  </a:t>
            </a:r>
            <a:r>
              <a:rPr lang="en-US" u="sng" dirty="0"/>
              <a:t>Uncertainty leads to systems, systems shape culture, culture defines a “path to the good life,” and those systems are enforced against anyone who questions them</a:t>
            </a:r>
            <a:r>
              <a:rPr lang="en-US" dirty="0"/>
              <a:t>.  The Pharisees are a clear example. After centuries without prophetic guidance, they believed that perfect obedience to all 613 laws would force God’s hand and restore Israel.  </a:t>
            </a:r>
            <a:r>
              <a:rPr lang="en-US" u="sng" dirty="0"/>
              <a:t>Their theological systems became cultural identity, enforced as righteousness</a:t>
            </a:r>
            <a:r>
              <a:rPr lang="en-US" dirty="0"/>
              <a:t>.</a:t>
            </a:r>
          </a:p>
          <a:p>
            <a:r>
              <a:rPr lang="en-US" dirty="0"/>
              <a:t> </a:t>
            </a:r>
          </a:p>
          <a:p>
            <a:r>
              <a:rPr lang="en-US" dirty="0"/>
              <a:t>Because religious leaders like the Levites were socially insulated and did not experience the consequences of their teachings, they could impose heavy burdens on others without feeling their weight.  Jesus directly confronted this hypocrisy, noting how leaders placed crushing demands on people while refusing to help carry them.</a:t>
            </a:r>
          </a:p>
          <a:p>
            <a:r>
              <a:rPr lang="en-US" dirty="0"/>
              <a:t> </a:t>
            </a:r>
          </a:p>
        </p:txBody>
      </p:sp>
      <p:sp>
        <p:nvSpPr>
          <p:cNvPr id="3" name="Title 1">
            <a:extLst>
              <a:ext uri="{FF2B5EF4-FFF2-40B4-BE49-F238E27FC236}">
                <a16:creationId xmlns:a16="http://schemas.microsoft.com/office/drawing/2014/main" id="{A7918732-5244-B1F8-BF3F-4E031189E801}"/>
              </a:ext>
            </a:extLst>
          </p:cNvPr>
          <p:cNvSpPr txBox="1">
            <a:spLocks/>
          </p:cNvSpPr>
          <p:nvPr/>
        </p:nvSpPr>
        <p:spPr bwMode="auto">
          <a:xfrm>
            <a:off x="233362" y="32657"/>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77500" lnSpcReduction="20000"/>
          </a:bodyPr>
          <a:lstStyle>
            <a:lvl1pPr algn="l" rtl="0" eaLnBrk="1" fontAlgn="base" hangingPunct="1">
              <a:spcBef>
                <a:spcPct val="0"/>
              </a:spcBef>
              <a:spcAft>
                <a:spcPct val="0"/>
              </a:spcAft>
              <a:defRPr lang="en-US" sz="4000" b="1" kern="120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a:lstStyle>
          <a:p>
            <a:r>
              <a:rPr lang="en-US" dirty="0"/>
              <a:t>Quick Review</a:t>
            </a:r>
            <a:br>
              <a:rPr lang="en-US" dirty="0"/>
            </a:br>
            <a:r>
              <a:rPr lang="en-US" sz="2800" dirty="0">
                <a:solidFill>
                  <a:schemeClr val="tx2">
                    <a:lumMod val="60000"/>
                    <a:lumOff val="40000"/>
                  </a:schemeClr>
                </a:solidFill>
              </a:rPr>
              <a:t>Foundations of Man’s Righteousness</a:t>
            </a:r>
            <a:endParaRPr lang="en-US" sz="2600" dirty="0">
              <a:solidFill>
                <a:schemeClr val="tx2">
                  <a:lumMod val="60000"/>
                  <a:lumOff val="40000"/>
                </a:schemeClr>
              </a:solidFill>
            </a:endParaRPr>
          </a:p>
        </p:txBody>
      </p:sp>
    </p:spTree>
    <p:extLst>
      <p:ext uri="{BB962C8B-B14F-4D97-AF65-F5344CB8AC3E}">
        <p14:creationId xmlns:p14="http://schemas.microsoft.com/office/powerpoint/2010/main" val="2272408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87E2E-5A29-0590-165B-4F8FF07D08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2ACBDA-090A-F5E5-D51A-763DFC04C68B}"/>
              </a:ext>
            </a:extLst>
          </p:cNvPr>
          <p:cNvSpPr txBox="1"/>
          <p:nvPr/>
        </p:nvSpPr>
        <p:spPr>
          <a:xfrm>
            <a:off x="304800" y="914400"/>
            <a:ext cx="8682038" cy="3139321"/>
          </a:xfrm>
          <a:prstGeom prst="rect">
            <a:avLst/>
          </a:prstGeom>
          <a:noFill/>
        </p:spPr>
        <p:txBody>
          <a:bodyPr wrap="square" rtlCol="0">
            <a:spAutoFit/>
          </a:bodyPr>
          <a:lstStyle/>
          <a:p>
            <a:r>
              <a:rPr lang="en-US" dirty="0"/>
              <a:t>The same pattern can appear in the Church today.  Communities may silence truth-tellers because they create discomfort.  Over time, this leads to a culture disconnected from reality.  </a:t>
            </a:r>
            <a:r>
              <a:rPr lang="en-US" u="sng" dirty="0"/>
              <a:t>When leaders confuse God’s Word with their interpretations of it, human reasoning becomes codified as divine truth</a:t>
            </a:r>
            <a:r>
              <a:rPr lang="en-US" dirty="0"/>
              <a:t>.  This creates harm, benefits some, and elevates man-made systems to a place only God should hold.</a:t>
            </a:r>
          </a:p>
          <a:p>
            <a:r>
              <a:rPr lang="en-US" dirty="0"/>
              <a:t> </a:t>
            </a:r>
          </a:p>
          <a:p>
            <a:r>
              <a:rPr lang="en-US" u="sng" dirty="0"/>
              <a:t>The solution is not more certainty through systems, but deeper security in Christ</a:t>
            </a:r>
            <a:r>
              <a:rPr lang="en-US" dirty="0"/>
              <a:t>. We must prioritize relationship over control, humility over certainty, and Christ Himself as Truth.  Systems feel safe and logical, but relationships are messy and uncertain. Yet they are where spiritual life, meaning, and God’s blessing are found.</a:t>
            </a:r>
          </a:p>
        </p:txBody>
      </p:sp>
      <p:sp>
        <p:nvSpPr>
          <p:cNvPr id="3" name="Title 1">
            <a:extLst>
              <a:ext uri="{FF2B5EF4-FFF2-40B4-BE49-F238E27FC236}">
                <a16:creationId xmlns:a16="http://schemas.microsoft.com/office/drawing/2014/main" id="{F3A2CD41-388B-9B20-43A6-46E21AD746D8}"/>
              </a:ext>
            </a:extLst>
          </p:cNvPr>
          <p:cNvSpPr txBox="1">
            <a:spLocks/>
          </p:cNvSpPr>
          <p:nvPr/>
        </p:nvSpPr>
        <p:spPr bwMode="auto">
          <a:xfrm>
            <a:off x="304800" y="32657"/>
            <a:ext cx="83105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77500" lnSpcReduction="20000"/>
          </a:bodyPr>
          <a:lstStyle>
            <a:lvl1pPr algn="l" rtl="0" eaLnBrk="1" fontAlgn="base" hangingPunct="1">
              <a:spcBef>
                <a:spcPct val="0"/>
              </a:spcBef>
              <a:spcAft>
                <a:spcPct val="0"/>
              </a:spcAft>
              <a:defRPr lang="en-US" sz="4000" b="1" kern="120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a:lstStyle>
          <a:p>
            <a:r>
              <a:rPr lang="en-US" dirty="0"/>
              <a:t>Quick Review</a:t>
            </a:r>
            <a:br>
              <a:rPr lang="en-US" dirty="0"/>
            </a:br>
            <a:r>
              <a:rPr lang="en-US" sz="2800" dirty="0">
                <a:solidFill>
                  <a:schemeClr val="tx2">
                    <a:lumMod val="60000"/>
                    <a:lumOff val="40000"/>
                  </a:schemeClr>
                </a:solidFill>
              </a:rPr>
              <a:t>Foundations of Man’s Righteousness</a:t>
            </a:r>
            <a:endParaRPr lang="en-US" sz="2600" dirty="0">
              <a:solidFill>
                <a:schemeClr val="tx2">
                  <a:lumMod val="60000"/>
                  <a:lumOff val="40000"/>
                </a:schemeClr>
              </a:solidFill>
            </a:endParaRPr>
          </a:p>
        </p:txBody>
      </p:sp>
    </p:spTree>
    <p:extLst>
      <p:ext uri="{BB962C8B-B14F-4D97-AF65-F5344CB8AC3E}">
        <p14:creationId xmlns:p14="http://schemas.microsoft.com/office/powerpoint/2010/main" val="3284960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DB21F9-89CF-7CAF-BC73-4206B19F57D6}"/>
              </a:ext>
            </a:extLst>
          </p:cNvPr>
          <p:cNvSpPr>
            <a:spLocks noGrp="1"/>
          </p:cNvSpPr>
          <p:nvPr>
            <p:ph type="title"/>
          </p:nvPr>
        </p:nvSpPr>
        <p:spPr>
          <a:xfrm>
            <a:off x="76200" y="7088"/>
            <a:ext cx="8991600" cy="678712"/>
          </a:xfrm>
        </p:spPr>
        <p:txBody>
          <a:bodyPr>
            <a:normAutofit fontScale="90000"/>
          </a:bodyPr>
          <a:lstStyle/>
          <a:p>
            <a:pPr algn="l"/>
            <a:r>
              <a:rPr lang="en-US" sz="2900" dirty="0">
                <a:solidFill>
                  <a:schemeClr val="tx2">
                    <a:lumMod val="60000"/>
                    <a:lumOff val="40000"/>
                  </a:schemeClr>
                </a:solidFill>
              </a:rPr>
              <a:t>For this reason…</a:t>
            </a:r>
            <a:br>
              <a:rPr lang="en-US" sz="3600" dirty="0"/>
            </a:br>
            <a:r>
              <a:rPr lang="en-US" sz="1600" dirty="0">
                <a:solidFill>
                  <a:schemeClr val="tx2">
                    <a:lumMod val="60000"/>
                    <a:lumOff val="40000"/>
                  </a:schemeClr>
                </a:solidFill>
              </a:rPr>
              <a:t>John 18:37</a:t>
            </a:r>
          </a:p>
        </p:txBody>
      </p:sp>
      <p:pic>
        <p:nvPicPr>
          <p:cNvPr id="6" name="Picture 5" descr="A group of people in a room&#10;&#10;AI-generated content may be incorrect.">
            <a:extLst>
              <a:ext uri="{FF2B5EF4-FFF2-40B4-BE49-F238E27FC236}">
                <a16:creationId xmlns:a16="http://schemas.microsoft.com/office/drawing/2014/main" id="{7EE008F8-5EB8-7519-E696-094990DDC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50" y="634167"/>
            <a:ext cx="6896100" cy="5210387"/>
          </a:xfrm>
          <a:prstGeom prst="rect">
            <a:avLst/>
          </a:prstGeom>
        </p:spPr>
      </p:pic>
      <p:sp>
        <p:nvSpPr>
          <p:cNvPr id="3" name="TextBox 2">
            <a:extLst>
              <a:ext uri="{FF2B5EF4-FFF2-40B4-BE49-F238E27FC236}">
                <a16:creationId xmlns:a16="http://schemas.microsoft.com/office/drawing/2014/main" id="{A92E05C5-0E38-A678-7A9B-402EE1B7736B}"/>
              </a:ext>
            </a:extLst>
          </p:cNvPr>
          <p:cNvSpPr txBox="1"/>
          <p:nvPr/>
        </p:nvSpPr>
        <p:spPr>
          <a:xfrm>
            <a:off x="285520" y="5808749"/>
            <a:ext cx="8629880" cy="923330"/>
          </a:xfrm>
          <a:prstGeom prst="rect">
            <a:avLst/>
          </a:prstGeom>
          <a:noFill/>
        </p:spPr>
        <p:txBody>
          <a:bodyPr wrap="square">
            <a:spAutoFit/>
          </a:bodyPr>
          <a:lstStyle/>
          <a:p>
            <a:r>
              <a:rPr lang="en-US" sz="1800" b="0" i="0" u="none" strike="noStrike" kern="1200" baseline="0" dirty="0">
                <a:solidFill>
                  <a:schemeClr val="tx1"/>
                </a:solidFill>
                <a:latin typeface="+mn-lt"/>
                <a:ea typeface="ＭＳ Ｐゴシック" pitchFamily="-106" charset="-128"/>
                <a:cs typeface="ＭＳ Ｐゴシック" pitchFamily="-106" charset="-128"/>
              </a:rPr>
              <a:t>Jesus replied, “… </a:t>
            </a:r>
            <a:r>
              <a:rPr lang="en-US" sz="1800" b="1" i="0" u="none" strike="noStrike" kern="1200" baseline="0" dirty="0">
                <a:solidFill>
                  <a:schemeClr val="tx1"/>
                </a:solidFill>
                <a:latin typeface="+mn-lt"/>
                <a:ea typeface="ＭＳ Ｐゴシック" pitchFamily="-106" charset="-128"/>
                <a:cs typeface="ＭＳ Ｐゴシック" pitchFamily="-106" charset="-128"/>
              </a:rPr>
              <a:t>For this reason I was born, and for this reason I came into the world – </a:t>
            </a:r>
            <a:r>
              <a:rPr lang="en-US" sz="1800" b="1" i="0" u="sng" strike="noStrike" kern="1200" baseline="0" dirty="0">
                <a:solidFill>
                  <a:schemeClr val="tx1"/>
                </a:solidFill>
                <a:latin typeface="+mn-lt"/>
                <a:ea typeface="ＭＳ Ｐゴシック" pitchFamily="-106" charset="-128"/>
                <a:cs typeface="ＭＳ Ｐゴシック" pitchFamily="-106" charset="-128"/>
              </a:rPr>
              <a:t>to testify to the truth</a:t>
            </a:r>
            <a:r>
              <a:rPr lang="en-US" sz="1800" b="1" i="0" u="none" strike="noStrike" kern="1200" baseline="0" dirty="0">
                <a:solidFill>
                  <a:schemeClr val="tx1"/>
                </a:solidFill>
                <a:latin typeface="+mn-lt"/>
                <a:ea typeface="ＭＳ Ｐゴシック" pitchFamily="-106" charset="-128"/>
                <a:cs typeface="ＭＳ Ｐゴシック" pitchFamily="-106" charset="-128"/>
              </a:rPr>
              <a:t>. </a:t>
            </a:r>
            <a:r>
              <a:rPr lang="en-US" sz="1800" b="1" i="0" u="sng" strike="noStrike" kern="1200" baseline="0" dirty="0">
                <a:solidFill>
                  <a:schemeClr val="tx1"/>
                </a:solidFill>
                <a:latin typeface="+mn-lt"/>
                <a:ea typeface="ＭＳ Ｐゴシック" pitchFamily="-106" charset="-128"/>
                <a:cs typeface="ＭＳ Ｐゴシック" pitchFamily="-106" charset="-128"/>
              </a:rPr>
              <a:t>Everyone who belongs to the truth listens to my voice</a:t>
            </a:r>
            <a:r>
              <a:rPr lang="en-US" sz="1800" b="1" i="0" u="none" strike="noStrike" kern="1200" baseline="0" dirty="0">
                <a:solidFill>
                  <a:schemeClr val="tx1"/>
                </a:solidFill>
                <a:latin typeface="+mn-lt"/>
                <a:ea typeface="ＭＳ Ｐゴシック" pitchFamily="-106" charset="-128"/>
                <a:cs typeface="ＭＳ Ｐゴシック" pitchFamily="-106" charset="-128"/>
              </a:rPr>
              <a:t>.</a:t>
            </a:r>
            <a:endParaRPr lang="en-US" dirty="0"/>
          </a:p>
        </p:txBody>
      </p:sp>
    </p:spTree>
    <p:extLst>
      <p:ext uri="{BB962C8B-B14F-4D97-AF65-F5344CB8AC3E}">
        <p14:creationId xmlns:p14="http://schemas.microsoft.com/office/powerpoint/2010/main" val="518529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D3A6-5B52-0639-3B7B-AC3039548C0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ACADC6C-FD53-B457-C325-0F72420E1A8E}"/>
              </a:ext>
            </a:extLst>
          </p:cNvPr>
          <p:cNvSpPr txBox="1">
            <a:spLocks/>
          </p:cNvSpPr>
          <p:nvPr/>
        </p:nvSpPr>
        <p:spPr bwMode="auto">
          <a:xfrm>
            <a:off x="233362" y="32657"/>
            <a:ext cx="8682038" cy="72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spcBef>
                <a:spcPct val="0"/>
              </a:spcBef>
              <a:spcAft>
                <a:spcPct val="0"/>
              </a:spcAft>
              <a:defRPr lang="en-US" sz="4000" b="1" kern="120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a:lstStyle>
          <a:p>
            <a:r>
              <a:rPr lang="en-US" sz="2600" dirty="0">
                <a:solidFill>
                  <a:schemeClr val="tx2">
                    <a:lumMod val="60000"/>
                    <a:lumOff val="40000"/>
                  </a:schemeClr>
                </a:solidFill>
              </a:rPr>
              <a:t>Behold the Man!</a:t>
            </a:r>
          </a:p>
          <a:p>
            <a:r>
              <a:rPr lang="en-US" sz="1600" dirty="0">
                <a:solidFill>
                  <a:schemeClr val="tx2">
                    <a:lumMod val="60000"/>
                    <a:lumOff val="40000"/>
                  </a:schemeClr>
                </a:solidFill>
              </a:rPr>
              <a:t>John 19:5</a:t>
            </a:r>
          </a:p>
        </p:txBody>
      </p:sp>
      <p:pic>
        <p:nvPicPr>
          <p:cNvPr id="6" name="Picture 5" descr="John 19:5 - Behold the Man&#10;">
            <a:extLst>
              <a:ext uri="{FF2B5EF4-FFF2-40B4-BE49-F238E27FC236}">
                <a16:creationId xmlns:a16="http://schemas.microsoft.com/office/drawing/2014/main" id="{8C93F442-DFA4-5CDC-EF89-7FEA1D498D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2" name="TextBox 1">
            <a:extLst>
              <a:ext uri="{FF2B5EF4-FFF2-40B4-BE49-F238E27FC236}">
                <a16:creationId xmlns:a16="http://schemas.microsoft.com/office/drawing/2014/main" id="{7122D55F-6006-9340-8211-1B48B48DF51B}"/>
              </a:ext>
            </a:extLst>
          </p:cNvPr>
          <p:cNvSpPr txBox="1"/>
          <p:nvPr/>
        </p:nvSpPr>
        <p:spPr>
          <a:xfrm>
            <a:off x="126657" y="6096000"/>
            <a:ext cx="8890686" cy="646331"/>
          </a:xfrm>
          <a:prstGeom prst="rect">
            <a:avLst/>
          </a:prstGeom>
          <a:noFill/>
        </p:spPr>
        <p:txBody>
          <a:bodyPr wrap="square" rtlCol="0">
            <a:spAutoFit/>
          </a:bodyPr>
          <a:lstStyle/>
          <a:p>
            <a:r>
              <a:rPr lang="en-US" i="1" dirty="0"/>
              <a:t>“None of the rulers of this age understood it. </a:t>
            </a:r>
            <a:r>
              <a:rPr lang="en-US" b="1" i="1" dirty="0"/>
              <a:t>If they had known it, they would not have crucified the Lord of glory</a:t>
            </a:r>
            <a:r>
              <a:rPr lang="en-US" dirty="0"/>
              <a:t>.”  </a:t>
            </a:r>
            <a:r>
              <a:rPr lang="en-US" i="1" dirty="0">
                <a:ea typeface="ＭＳ Ｐゴシック" pitchFamily="-106" charset="-128"/>
                <a:cs typeface="ＭＳ Ｐゴシック" pitchFamily="-106" charset="-128"/>
              </a:rPr>
              <a:t> </a:t>
            </a:r>
            <a:r>
              <a:rPr lang="en-US" dirty="0">
                <a:ea typeface="ＭＳ Ｐゴシック" pitchFamily="-106" charset="-128"/>
                <a:cs typeface="ＭＳ Ｐゴシック" pitchFamily="-106" charset="-128"/>
              </a:rPr>
              <a:t>Paul the Apostle, 1 Corinthians 2:8</a:t>
            </a:r>
            <a:endParaRPr lang="en-US" dirty="0"/>
          </a:p>
        </p:txBody>
      </p:sp>
    </p:spTree>
    <p:extLst>
      <p:ext uri="{BB962C8B-B14F-4D97-AF65-F5344CB8AC3E}">
        <p14:creationId xmlns:p14="http://schemas.microsoft.com/office/powerpoint/2010/main" val="2941145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41082-32EA-EA9F-1BEA-2E4E86ABFC2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760B00D-DFD9-C03E-A4F6-40F82275D2B0}"/>
              </a:ext>
            </a:extLst>
          </p:cNvPr>
          <p:cNvPicPr>
            <a:picLocks noChangeAspect="1"/>
          </p:cNvPicPr>
          <p:nvPr/>
        </p:nvPicPr>
        <p:blipFill>
          <a:blip r:embed="rId3"/>
          <a:stretch>
            <a:fillRect/>
          </a:stretch>
        </p:blipFill>
        <p:spPr>
          <a:xfrm>
            <a:off x="63264" y="3672"/>
            <a:ext cx="9080736" cy="5562600"/>
          </a:xfrm>
          <a:prstGeom prst="rect">
            <a:avLst/>
          </a:prstGeom>
        </p:spPr>
      </p:pic>
      <p:sp>
        <p:nvSpPr>
          <p:cNvPr id="7" name="TextBox 6">
            <a:extLst>
              <a:ext uri="{FF2B5EF4-FFF2-40B4-BE49-F238E27FC236}">
                <a16:creationId xmlns:a16="http://schemas.microsoft.com/office/drawing/2014/main" id="{0362A8EB-08DA-3205-2403-9DB073BC0F0E}"/>
              </a:ext>
            </a:extLst>
          </p:cNvPr>
          <p:cNvSpPr txBox="1"/>
          <p:nvPr/>
        </p:nvSpPr>
        <p:spPr>
          <a:xfrm>
            <a:off x="336432" y="5791200"/>
            <a:ext cx="8534400" cy="707886"/>
          </a:xfrm>
          <a:prstGeom prst="rect">
            <a:avLst/>
          </a:prstGeom>
          <a:noFill/>
        </p:spPr>
        <p:txBody>
          <a:bodyPr wrap="square" rtlCol="0">
            <a:spAutoFit/>
          </a:bodyPr>
          <a:lstStyle/>
          <a:p>
            <a:r>
              <a:rPr lang="en-US" sz="2000" dirty="0"/>
              <a:t>“Upon this rock” : Mark 8:27-38; Matthew 16:13-28; Luke 9:18-27</a:t>
            </a:r>
          </a:p>
          <a:p>
            <a:r>
              <a:rPr lang="en-US" sz="2000" dirty="0"/>
              <a:t>“Upon the high mountain” : Mark 9:2-12; Matthew 17:1-13; Luke 9:28-36</a:t>
            </a:r>
          </a:p>
        </p:txBody>
      </p:sp>
    </p:spTree>
    <p:extLst>
      <p:ext uri="{BB962C8B-B14F-4D97-AF65-F5344CB8AC3E}">
        <p14:creationId xmlns:p14="http://schemas.microsoft.com/office/powerpoint/2010/main" val="434605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EBA8F-E46A-F80D-23B2-47D0A07A251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6D860D4-BDC1-4F6F-8DE4-B79F814B3457}"/>
              </a:ext>
            </a:extLst>
          </p:cNvPr>
          <p:cNvSpPr txBox="1">
            <a:spLocks/>
          </p:cNvSpPr>
          <p:nvPr/>
        </p:nvSpPr>
        <p:spPr bwMode="auto">
          <a:xfrm>
            <a:off x="233362" y="32657"/>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62500" lnSpcReduction="20000"/>
          </a:bodyPr>
          <a:lstStyle>
            <a:lvl1pPr algn="l" rtl="0" eaLnBrk="1" fontAlgn="base" hangingPunct="1">
              <a:spcBef>
                <a:spcPct val="0"/>
              </a:spcBef>
              <a:spcAft>
                <a:spcPct val="0"/>
              </a:spcAft>
              <a:defRPr lang="en-US" sz="4000" b="1" kern="120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a:lstStyle>
          <a:p>
            <a:r>
              <a:rPr lang="en-US" sz="4500" dirty="0"/>
              <a:t>Coming Soon…  Lesson 7</a:t>
            </a:r>
            <a:br>
              <a:rPr lang="en-US" dirty="0"/>
            </a:br>
            <a:r>
              <a:rPr lang="en-US" sz="3600" dirty="0">
                <a:solidFill>
                  <a:schemeClr val="tx1"/>
                </a:solidFill>
                <a:ea typeface="ＭＳ Ｐゴシック" pitchFamily="-106" charset="-128"/>
              </a:rPr>
              <a:t>How the Early Church Resisted System-Driven Religion</a:t>
            </a:r>
          </a:p>
        </p:txBody>
      </p:sp>
      <p:pic>
        <p:nvPicPr>
          <p:cNvPr id="4" name="Picture 3">
            <a:extLst>
              <a:ext uri="{FF2B5EF4-FFF2-40B4-BE49-F238E27FC236}">
                <a16:creationId xmlns:a16="http://schemas.microsoft.com/office/drawing/2014/main" id="{56A26AE1-1B0D-ADC7-7B95-35A708FCB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8D927E51-FE36-A340-609F-67A1D4FEA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367" y="0"/>
            <a:ext cx="4579633" cy="6858000"/>
          </a:xfrm>
          <a:prstGeom prst="rect">
            <a:avLst/>
          </a:prstGeom>
        </p:spPr>
      </p:pic>
      <p:pic>
        <p:nvPicPr>
          <p:cNvPr id="7" name="Picture 6">
            <a:extLst>
              <a:ext uri="{FF2B5EF4-FFF2-40B4-BE49-F238E27FC236}">
                <a16:creationId xmlns:a16="http://schemas.microsoft.com/office/drawing/2014/main" id="{03699EEE-EF11-43A2-F707-4FB8B12ADAAD}"/>
              </a:ext>
            </a:extLst>
          </p:cNvPr>
          <p:cNvPicPr>
            <a:picLocks noChangeAspect="1"/>
          </p:cNvPicPr>
          <p:nvPr/>
        </p:nvPicPr>
        <p:blipFill>
          <a:blip r:embed="rId5"/>
          <a:stretch>
            <a:fillRect/>
          </a:stretch>
        </p:blipFill>
        <p:spPr>
          <a:xfrm>
            <a:off x="981505" y="109952"/>
            <a:ext cx="6885714" cy="6638095"/>
          </a:xfrm>
          <a:prstGeom prst="rect">
            <a:avLst/>
          </a:prstGeom>
        </p:spPr>
      </p:pic>
    </p:spTree>
    <p:extLst>
      <p:ext uri="{BB962C8B-B14F-4D97-AF65-F5344CB8AC3E}">
        <p14:creationId xmlns:p14="http://schemas.microsoft.com/office/powerpoint/2010/main" val="301002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DF2EA-277F-3BE3-619A-30E4ABBD64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ECDAD1-8093-52A9-C1E3-FE996F513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63258"/>
          </a:xfrm>
          <a:prstGeom prst="rect">
            <a:avLst/>
          </a:prstGeom>
        </p:spPr>
      </p:pic>
      <p:sp>
        <p:nvSpPr>
          <p:cNvPr id="4" name="TextBox 3">
            <a:extLst>
              <a:ext uri="{FF2B5EF4-FFF2-40B4-BE49-F238E27FC236}">
                <a16:creationId xmlns:a16="http://schemas.microsoft.com/office/drawing/2014/main" id="{8712426D-BF41-80EE-8F9C-60D9725599A6}"/>
              </a:ext>
            </a:extLst>
          </p:cNvPr>
          <p:cNvSpPr txBox="1"/>
          <p:nvPr/>
        </p:nvSpPr>
        <p:spPr>
          <a:xfrm>
            <a:off x="304800" y="6081619"/>
            <a:ext cx="8534400" cy="707886"/>
          </a:xfrm>
          <a:prstGeom prst="rect">
            <a:avLst/>
          </a:prstGeom>
          <a:noFill/>
        </p:spPr>
        <p:txBody>
          <a:bodyPr wrap="square" rtlCol="0">
            <a:spAutoFit/>
          </a:bodyPr>
          <a:lstStyle/>
          <a:p>
            <a:r>
              <a:rPr lang="en-US" sz="2000" dirty="0"/>
              <a:t>“Upon this rock” : Mark 8:27-38; Matthew 16:13-28; Luke 9:18-27</a:t>
            </a:r>
          </a:p>
          <a:p>
            <a:r>
              <a:rPr lang="en-US" sz="2000" dirty="0"/>
              <a:t>“Upon the high mountain” : Mark 9:2-12; Matthew 17:1-13; Luke 9:28-36</a:t>
            </a:r>
          </a:p>
        </p:txBody>
      </p:sp>
    </p:spTree>
    <p:extLst>
      <p:ext uri="{BB962C8B-B14F-4D97-AF65-F5344CB8AC3E}">
        <p14:creationId xmlns:p14="http://schemas.microsoft.com/office/powerpoint/2010/main" val="4122118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93757-4DEA-CE54-FEC8-832268E7A9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27ADF0-2A9A-ADAC-9FBA-16D3C2ADECFD}"/>
              </a:ext>
            </a:extLst>
          </p:cNvPr>
          <p:cNvPicPr>
            <a:picLocks noChangeAspect="1"/>
          </p:cNvPicPr>
          <p:nvPr/>
        </p:nvPicPr>
        <p:blipFill>
          <a:blip r:embed="rId3"/>
          <a:stretch>
            <a:fillRect/>
          </a:stretch>
        </p:blipFill>
        <p:spPr>
          <a:xfrm>
            <a:off x="3657600" y="0"/>
            <a:ext cx="5505718" cy="6858000"/>
          </a:xfrm>
          <a:prstGeom prst="rect">
            <a:avLst/>
          </a:prstGeom>
        </p:spPr>
      </p:pic>
      <p:sp>
        <p:nvSpPr>
          <p:cNvPr id="6" name="TextBox 5">
            <a:extLst>
              <a:ext uri="{FF2B5EF4-FFF2-40B4-BE49-F238E27FC236}">
                <a16:creationId xmlns:a16="http://schemas.microsoft.com/office/drawing/2014/main" id="{F7CD1824-96ED-D996-F01B-4EA51CCB3CF6}"/>
              </a:ext>
            </a:extLst>
          </p:cNvPr>
          <p:cNvSpPr txBox="1"/>
          <p:nvPr/>
        </p:nvSpPr>
        <p:spPr>
          <a:xfrm>
            <a:off x="152400" y="58846"/>
            <a:ext cx="3429000" cy="6740307"/>
          </a:xfrm>
          <a:prstGeom prst="rect">
            <a:avLst/>
          </a:prstGeom>
          <a:noFill/>
        </p:spPr>
        <p:txBody>
          <a:bodyPr wrap="square" rtlCol="0">
            <a:spAutoFit/>
          </a:bodyPr>
          <a:lstStyle/>
          <a:p>
            <a:r>
              <a:rPr lang="en-US" b="1" dirty="0"/>
              <a:t>Mount Hermon </a:t>
            </a:r>
            <a:r>
              <a:rPr lang="en-US" dirty="0"/>
              <a:t>is:</a:t>
            </a:r>
          </a:p>
          <a:p>
            <a:pPr marL="285750" indent="-285750" fontAlgn="ctr">
              <a:buFont typeface="Arial" panose="020B0604020202020204" pitchFamily="34" charset="0"/>
              <a:buChar char="•"/>
            </a:pPr>
            <a:r>
              <a:rPr lang="en-US" dirty="0"/>
              <a:t>The </a:t>
            </a:r>
            <a:r>
              <a:rPr lang="en-US" b="1" dirty="0"/>
              <a:t>highest mountain</a:t>
            </a:r>
            <a:r>
              <a:rPr lang="en-US" dirty="0"/>
              <a:t> in the region</a:t>
            </a:r>
          </a:p>
          <a:p>
            <a:pPr marL="285750" indent="-285750">
              <a:buFont typeface="Arial" panose="020B0604020202020204" pitchFamily="34" charset="0"/>
              <a:buChar char="•"/>
            </a:pPr>
            <a:r>
              <a:rPr lang="en-US" dirty="0"/>
              <a:t>In Second Temple thought:</a:t>
            </a:r>
          </a:p>
          <a:p>
            <a:pPr marL="742950" lvl="1" indent="-285750" fontAlgn="ctr">
              <a:buFont typeface="Arial" panose="020B0604020202020204" pitchFamily="34" charset="0"/>
              <a:buChar char="•"/>
            </a:pPr>
            <a:r>
              <a:rPr lang="en-US" dirty="0"/>
              <a:t>High places = authority</a:t>
            </a:r>
          </a:p>
          <a:p>
            <a:pPr marL="742950" lvl="1" indent="-285750" fontAlgn="ctr">
              <a:buFont typeface="Arial" panose="020B0604020202020204" pitchFamily="34" charset="0"/>
              <a:buChar char="•"/>
            </a:pPr>
            <a:r>
              <a:rPr lang="en-US" dirty="0"/>
              <a:t>Mountains = divine or cosmic meeting points</a:t>
            </a:r>
          </a:p>
          <a:p>
            <a:pPr marL="742950" lvl="1" indent="-285750">
              <a:buFont typeface="Arial" panose="020B0604020202020204" pitchFamily="34" charset="0"/>
              <a:buChar char="•"/>
            </a:pPr>
            <a:r>
              <a:rPr lang="en-US" dirty="0"/>
              <a:t>Mt Hermon becomes:</a:t>
            </a:r>
          </a:p>
          <a:p>
            <a:pPr marL="742950" lvl="1" indent="-285750" fontAlgn="ctr">
              <a:buFont typeface="Arial" panose="020B0604020202020204" pitchFamily="34" charset="0"/>
              <a:buChar char="•"/>
            </a:pPr>
            <a:r>
              <a:rPr lang="en-US" dirty="0"/>
              <a:t>The </a:t>
            </a:r>
            <a:r>
              <a:rPr lang="en-US" b="1" dirty="0"/>
              <a:t>origin site</a:t>
            </a:r>
            <a:r>
              <a:rPr lang="en-US" dirty="0"/>
              <a:t> of angelic rebellion</a:t>
            </a:r>
          </a:p>
          <a:p>
            <a:pPr marL="742950" lvl="1" indent="-285750" fontAlgn="ctr">
              <a:buFont typeface="Arial" panose="020B0604020202020204" pitchFamily="34" charset="0"/>
              <a:buChar char="•"/>
            </a:pPr>
            <a:r>
              <a:rPr lang="en-US" dirty="0"/>
              <a:t>The place where heaven–earth boundaries were violated</a:t>
            </a:r>
          </a:p>
          <a:p>
            <a:pPr fontAlgn="ctr"/>
            <a:r>
              <a:rPr lang="en-US" dirty="0"/>
              <a:t>In </a:t>
            </a:r>
            <a:r>
              <a:rPr lang="en-US" b="1" dirty="0"/>
              <a:t>1 Enoch</a:t>
            </a:r>
            <a:r>
              <a:rPr lang="en-US" dirty="0"/>
              <a:t>, Mount Hermon is the place where angels broke covenant with God, corrupted humanity, and triggered a chain of judgment that explains the origin of demons, making the Hermon region a symbolic ground zero for cosmic rebellion in Second Temple Jewish thought.</a:t>
            </a:r>
          </a:p>
        </p:txBody>
      </p:sp>
    </p:spTree>
    <p:extLst>
      <p:ext uri="{BB962C8B-B14F-4D97-AF65-F5344CB8AC3E}">
        <p14:creationId xmlns:p14="http://schemas.microsoft.com/office/powerpoint/2010/main" val="1361925522"/>
      </p:ext>
    </p:extLst>
  </p:cSld>
  <p:clrMapOvr>
    <a:masterClrMapping/>
  </p:clrMapOvr>
</p:sld>
</file>

<file path=ppt/theme/theme1.xml><?xml version="1.0" encoding="utf-8"?>
<a:theme xmlns:a="http://schemas.openxmlformats.org/drawingml/2006/main" name="PPT_Template_2010SummerSchoo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PCRC_Powerpoint_Template_with I-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PPT_Template_2010SummerSchool</Template>
  <TotalTime>45459</TotalTime>
  <Words>4602</Words>
  <Application>Microsoft Office PowerPoint</Application>
  <PresentationFormat>On-screen Show (4:3)</PresentationFormat>
  <Paragraphs>723</Paragraphs>
  <Slides>14</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ＭＳ Ｐゴシック</vt:lpstr>
      <vt:lpstr>Arial</vt:lpstr>
      <vt:lpstr>Arial Narrow</vt:lpstr>
      <vt:lpstr>Calibri</vt:lpstr>
      <vt:lpstr>Wingdings</vt:lpstr>
      <vt:lpstr>PPT_Template_2010SummerSchool</vt:lpstr>
      <vt:lpstr>1_UPCRC_Powerpoint_Template_with I-Mark</vt:lpstr>
      <vt:lpstr>PowerPoint Presentation</vt:lpstr>
      <vt:lpstr>PowerPoint Presentation</vt:lpstr>
      <vt:lpstr>PowerPoint Presentation</vt:lpstr>
      <vt:lpstr>For this reason… John 18:37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Pennington</dc:creator>
  <cp:lastModifiedBy>Phil Pennington</cp:lastModifiedBy>
  <cp:revision>1489</cp:revision>
  <cp:lastPrinted>2026-01-17T12:40:37Z</cp:lastPrinted>
  <dcterms:created xsi:type="dcterms:W3CDTF">2010-06-16T02:58:04Z</dcterms:created>
  <dcterms:modified xsi:type="dcterms:W3CDTF">2026-02-08T13:44:53Z</dcterms:modified>
</cp:coreProperties>
</file>